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49" r:id="rId1"/>
    <p:sldMasterId id="2147484365" r:id="rId2"/>
    <p:sldMasterId id="2147484469" r:id="rId3"/>
    <p:sldMasterId id="2147484506" r:id="rId4"/>
    <p:sldMasterId id="2147484514" r:id="rId5"/>
    <p:sldMasterId id="2147484533" r:id="rId6"/>
    <p:sldMasterId id="2147484546" r:id="rId7"/>
  </p:sldMasterIdLst>
  <p:notesMasterIdLst>
    <p:notesMasterId r:id="rId36"/>
  </p:notesMasterIdLst>
  <p:handoutMasterIdLst>
    <p:handoutMasterId r:id="rId37"/>
  </p:handoutMasterIdLst>
  <p:sldIdLst>
    <p:sldId id="1084" r:id="rId8"/>
    <p:sldId id="1020" r:id="rId9"/>
    <p:sldId id="1021" r:id="rId10"/>
    <p:sldId id="1022" r:id="rId11"/>
    <p:sldId id="1023" r:id="rId12"/>
    <p:sldId id="1024" r:id="rId13"/>
    <p:sldId id="1025" r:id="rId14"/>
    <p:sldId id="1026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35" r:id="rId24"/>
    <p:sldId id="1036" r:id="rId25"/>
    <p:sldId id="1037" r:id="rId26"/>
    <p:sldId id="1038" r:id="rId27"/>
    <p:sldId id="1039" r:id="rId28"/>
    <p:sldId id="1040" r:id="rId29"/>
    <p:sldId id="1041" r:id="rId30"/>
    <p:sldId id="1042" r:id="rId31"/>
    <p:sldId id="1043" r:id="rId32"/>
    <p:sldId id="1044" r:id="rId33"/>
    <p:sldId id="1045" r:id="rId34"/>
    <p:sldId id="1046" r:id="rId35"/>
  </p:sldIdLst>
  <p:sldSz cx="12192000" cy="6858000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87D984B-B562-4B2C-BCC9-37FCCFFE971D}">
          <p14:sldIdLst/>
        </p14:section>
        <p14:section name="6-3. ttuckbaegi3" id="{F303D53C-C2EF-4EAC-A5A6-356C26DBE1BB}">
          <p14:sldIdLst>
            <p14:sldId id="1084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1603" userDrawn="1">
          <p15:clr>
            <a:srgbClr val="A4A3A4"/>
          </p15:clr>
        </p15:guide>
        <p15:guide id="4" pos="6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306B90"/>
    <a:srgbClr val="FFD700"/>
    <a:srgbClr val="FFFFCC"/>
    <a:srgbClr val="175370"/>
    <a:srgbClr val="898989"/>
    <a:srgbClr val="09507D"/>
    <a:srgbClr val="7EC8F6"/>
    <a:srgbClr val="B8E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9094" autoAdjust="0"/>
  </p:normalViewPr>
  <p:slideViewPr>
    <p:cSldViewPr>
      <p:cViewPr varScale="1">
        <p:scale>
          <a:sx n="109" d="100"/>
          <a:sy n="109" d="100"/>
        </p:scale>
        <p:origin x="498" y="108"/>
      </p:cViewPr>
      <p:guideLst>
        <p:guide orient="horz"/>
        <p:guide pos="1603"/>
        <p:guide pos="6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5964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D67479A-9DB7-4C2A-8855-39B6772D8159}" type="datetime4">
              <a:rPr lang="en-US" altLang="ko-KR"/>
              <a:pPr>
                <a:defRPr/>
              </a:pPr>
              <a:t>September 18, 2018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1515A59-CF69-4B42-80A3-212BCFE92D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14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93CBA59-572A-4940-99B4-4F4FB9EF1868}" type="datetime4">
              <a:rPr lang="en-US" altLang="ko-KR"/>
              <a:pPr>
                <a:defRPr/>
              </a:pPr>
              <a:t>September 18, 2018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A095010-D7AA-478F-8846-0014EBF688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067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1132987" y="3429000"/>
            <a:ext cx="2038380" cy="348813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201X. XX. XX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1132987" y="3848489"/>
            <a:ext cx="2589170" cy="348813"/>
          </a:xfrm>
        </p:spPr>
        <p:txBody>
          <a:bodyPr wrap="non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5103" y="1340769"/>
            <a:ext cx="10101160" cy="720000"/>
          </a:xfrm>
        </p:spPr>
        <p:txBody>
          <a:bodyPr wrap="none" anchor="t">
            <a:noAutofit/>
          </a:bodyPr>
          <a:lstStyle>
            <a:lvl1pPr algn="ctr" latinLnBrk="0">
              <a:lnSpc>
                <a:spcPct val="110000"/>
              </a:lnSpc>
              <a:defRPr kumimoji="1" lang="ko-KR" altLang="en-US" sz="3600" b="1" kern="12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950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8720"/>
            <a:ext cx="11875781" cy="576064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6632"/>
            <a:ext cx="10385477" cy="576064"/>
          </a:xfrm>
        </p:spPr>
        <p:txBody>
          <a:bodyPr/>
          <a:lstStyle>
            <a:lvl1pPr>
              <a:defRPr>
                <a:solidFill>
                  <a:srgbClr val="09507D"/>
                </a:solidFill>
              </a:defRPr>
            </a:lvl1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19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7200"/>
            <a:ext cx="11875781" cy="5760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017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94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17874-8C85-CF4D-92A6-A6054E0F2A7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06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17"/>
            <a:ext cx="10464800" cy="1927225"/>
          </a:xfrm>
        </p:spPr>
        <p:txBody>
          <a:bodyPr anchor="b">
            <a:noAutofit/>
          </a:bodyPr>
          <a:lstStyle>
            <a:lvl1pPr>
              <a:defRPr sz="4051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982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81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61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90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63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4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133906" y="2276872"/>
            <a:ext cx="3924191" cy="2432634"/>
            <a:chOff x="2967771" y="2276872"/>
            <a:chExt cx="3188405" cy="2432634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2967771" y="2477258"/>
              <a:ext cx="3188405" cy="2232248"/>
            </a:xfrm>
            <a:prstGeom prst="rect">
              <a:avLst/>
            </a:prstGeom>
            <a:solidFill>
              <a:srgbClr val="5B9BD5">
                <a:alpha val="17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964148" y="2276872"/>
              <a:ext cx="1195651" cy="432792"/>
            </a:xfrm>
            <a:prstGeom prst="flowChartTerminator">
              <a:avLst/>
            </a:prstGeom>
            <a:solidFill>
              <a:sysClr val="window" lastClr="FFFFFF">
                <a:lumMod val="95000"/>
              </a:sysClr>
            </a:solidFill>
            <a:ln w="1905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rPr>
                <a:t>목  차</a:t>
              </a:r>
            </a:p>
          </p:txBody>
        </p:sp>
      </p:grpSp>
      <p:sp>
        <p:nvSpPr>
          <p:cNvPr id="31" name="텍스트 개체 틀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37431" y="2708922"/>
            <a:ext cx="3717141" cy="1950845"/>
          </a:xfrm>
        </p:spPr>
        <p:txBody>
          <a:bodyPr wrap="square" lIns="0" rIns="0" anchor="t">
            <a:noAutofit/>
          </a:bodyPr>
          <a:lstStyle>
            <a:lvl1pPr marL="432000" indent="-360000">
              <a:spcBef>
                <a:spcPts val="0"/>
              </a:spcBef>
              <a:buFont typeface="+mj-lt"/>
              <a:buAutoNum type="romanUcPeriod"/>
              <a:defRPr sz="18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목차 입력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5209749" y="4922120"/>
            <a:ext cx="2038380" cy="348813"/>
          </a:xfrm>
        </p:spPr>
        <p:txBody>
          <a:bodyPr wrap="squar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smtClean="0"/>
              <a:t>201. X. 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4802907" y="5312437"/>
            <a:ext cx="2852063" cy="348813"/>
          </a:xfrm>
        </p:spPr>
        <p:txBody>
          <a:bodyPr wrap="non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2987" y="1340768"/>
            <a:ext cx="10102153" cy="720000"/>
          </a:xfrm>
        </p:spPr>
        <p:txBody>
          <a:bodyPr wrap="none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kumimoji="1" lang="ko-KR" altLang="en-US" sz="3600" b="1" kern="1200" cap="none" spc="0" dirty="0">
                <a:ln>
                  <a:noFill/>
                </a:ln>
                <a:solidFill>
                  <a:srgbClr val="002060"/>
                </a:solidFill>
                <a:effectLst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1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3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69"/>
            <a:ext cx="2852928" cy="4243615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46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10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66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76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0"/>
            <a:ext cx="12192000" cy="62068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각 삼각형 1"/>
          <p:cNvSpPr/>
          <p:nvPr userDrawn="1"/>
        </p:nvSpPr>
        <p:spPr bwMode="auto">
          <a:xfrm>
            <a:off x="0" y="4653136"/>
            <a:ext cx="8400256" cy="2232248"/>
          </a:xfrm>
          <a:prstGeom prst="rt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각 삼각형 3"/>
          <p:cNvSpPr/>
          <p:nvPr userDrawn="1"/>
        </p:nvSpPr>
        <p:spPr bwMode="auto">
          <a:xfrm rot="16200000">
            <a:off x="7021455" y="1687455"/>
            <a:ext cx="3573016" cy="6768075"/>
          </a:xfrm>
          <a:prstGeom prst="rtTriangl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610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0" y="728763"/>
            <a:ext cx="12192000" cy="36513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1" y="765276"/>
            <a:ext cx="8640233" cy="71437"/>
          </a:xfrm>
          <a:prstGeom prst="rect">
            <a:avLst/>
          </a:prstGeom>
          <a:solidFill>
            <a:schemeClr val="accent1">
              <a:lumMod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435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diagBrick">
          <a:fgClr>
            <a:schemeClr val="accent3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오각형 24"/>
          <p:cNvSpPr/>
          <p:nvPr userDrawn="1"/>
        </p:nvSpPr>
        <p:spPr bwMode="auto">
          <a:xfrm>
            <a:off x="0" y="764704"/>
            <a:ext cx="11856640" cy="288032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651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pattFill prst="lgGrid">
          <a:fgClr>
            <a:srgbClr val="FFFFC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820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93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PT-A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141" cy="685800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23392" y="1700808"/>
            <a:ext cx="10945216" cy="2520280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4400" b="0" kern="1200" cap="none" spc="0" dirty="0">
                <a:ln>
                  <a:noFill/>
                </a:ln>
                <a:solidFill>
                  <a:srgbClr val="09507D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간지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32CA701-85D8-488E-AAAC-5964922498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3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1132987" y="3429000"/>
            <a:ext cx="2038380" cy="348813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201X. XX. XX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1132987" y="3848489"/>
            <a:ext cx="2589170" cy="348813"/>
          </a:xfrm>
        </p:spPr>
        <p:txBody>
          <a:bodyPr wrap="non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5103" y="1340769"/>
            <a:ext cx="10101160" cy="720000"/>
          </a:xfrm>
        </p:spPr>
        <p:txBody>
          <a:bodyPr wrap="none" anchor="t">
            <a:noAutofit/>
          </a:bodyPr>
          <a:lstStyle>
            <a:lvl1pPr algn="ctr" latinLnBrk="0">
              <a:lnSpc>
                <a:spcPct val="110000"/>
              </a:lnSpc>
              <a:defRPr kumimoji="1" lang="ko-KR" altLang="en-US" sz="3600" b="1" kern="12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826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133906" y="2276872"/>
            <a:ext cx="3924191" cy="2432634"/>
            <a:chOff x="2967771" y="2276872"/>
            <a:chExt cx="3188405" cy="2432634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2967771" y="2477258"/>
              <a:ext cx="3188405" cy="2232248"/>
            </a:xfrm>
            <a:prstGeom prst="rect">
              <a:avLst/>
            </a:prstGeom>
            <a:solidFill>
              <a:srgbClr val="5B9BD5">
                <a:alpha val="17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964148" y="2276872"/>
              <a:ext cx="1195651" cy="432792"/>
            </a:xfrm>
            <a:prstGeom prst="flowChartTerminator">
              <a:avLst/>
            </a:prstGeom>
            <a:solidFill>
              <a:sysClr val="window" lastClr="FFFFFF">
                <a:lumMod val="95000"/>
              </a:sysClr>
            </a:solidFill>
            <a:ln w="1905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 smtClean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목  차</a:t>
              </a:r>
            </a:p>
          </p:txBody>
        </p:sp>
      </p:grpSp>
      <p:sp>
        <p:nvSpPr>
          <p:cNvPr id="31" name="텍스트 개체 틀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37431" y="2708922"/>
            <a:ext cx="3717141" cy="1950845"/>
          </a:xfrm>
        </p:spPr>
        <p:txBody>
          <a:bodyPr wrap="square" lIns="0" rIns="0" anchor="t">
            <a:noAutofit/>
          </a:bodyPr>
          <a:lstStyle>
            <a:lvl1pPr marL="432000" indent="-360000">
              <a:spcBef>
                <a:spcPts val="0"/>
              </a:spcBef>
              <a:buFont typeface="+mj-lt"/>
              <a:buAutoNum type="romanUcPeriod"/>
              <a:defRPr sz="18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목차 입력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5209749" y="4922120"/>
            <a:ext cx="2038380" cy="348813"/>
          </a:xfrm>
        </p:spPr>
        <p:txBody>
          <a:bodyPr wrap="squar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smtClean="0"/>
              <a:t>201. X. 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4802907" y="5312437"/>
            <a:ext cx="2852063" cy="348813"/>
          </a:xfrm>
        </p:spPr>
        <p:txBody>
          <a:bodyPr wrap="non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2987" y="1340768"/>
            <a:ext cx="10102153" cy="720000"/>
          </a:xfrm>
        </p:spPr>
        <p:txBody>
          <a:bodyPr wrap="none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kumimoji="1" lang="ko-KR" altLang="en-US" sz="3600" b="1" kern="1200" cap="none" spc="0" dirty="0">
                <a:ln>
                  <a:noFill/>
                </a:ln>
                <a:solidFill>
                  <a:srgbClr val="002060"/>
                </a:solidFill>
                <a:effectLst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776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PT-A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141" cy="685800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23392" y="1700808"/>
            <a:ext cx="10945216" cy="2520280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4400" b="0" kern="1200" cap="none" spc="0" dirty="0">
                <a:ln>
                  <a:noFill/>
                </a:ln>
                <a:solidFill>
                  <a:srgbClr val="09507D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간지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4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8720"/>
            <a:ext cx="11875781" cy="576064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6632"/>
            <a:ext cx="10385477" cy="576064"/>
          </a:xfrm>
        </p:spPr>
        <p:txBody>
          <a:bodyPr/>
          <a:lstStyle>
            <a:lvl1pPr>
              <a:defRPr>
                <a:solidFill>
                  <a:srgbClr val="09507D"/>
                </a:solidFill>
              </a:defRPr>
            </a:lvl1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879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7200"/>
            <a:ext cx="11875781" cy="5760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93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8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17"/>
            <a:ext cx="10464800" cy="1927225"/>
          </a:xfrm>
        </p:spPr>
        <p:txBody>
          <a:bodyPr anchor="b">
            <a:noAutofit/>
          </a:bodyPr>
          <a:lstStyle>
            <a:lvl1pPr>
              <a:defRPr sz="4051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36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98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all"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81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8720"/>
            <a:ext cx="11875781" cy="576064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6632"/>
            <a:ext cx="10385477" cy="576064"/>
          </a:xfrm>
        </p:spPr>
        <p:txBody>
          <a:bodyPr/>
          <a:lstStyle>
            <a:lvl1pPr>
              <a:defRPr>
                <a:solidFill>
                  <a:srgbClr val="09507D"/>
                </a:solidFill>
              </a:defRPr>
            </a:lvl1pPr>
          </a:lstStyle>
          <a:p>
            <a:r>
              <a:rPr lang="ko-KR" altLang="en-US" smtClean="0"/>
              <a:t>마스터 </a:t>
            </a:r>
            <a:r>
              <a:rPr lang="ko-KR" altLang="en-US" dirty="0" smtClean="0"/>
              <a:t>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957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93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947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58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69"/>
            <a:ext cx="2852928" cy="4243615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0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13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08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AC437-BA4D-43A1-8979-FFDC7EDFE376}" type="datetimeFigureOut">
              <a:rPr lang="ko-KR" altLang="en-US" smtClean="0"/>
              <a:pPr/>
              <a:t>2018-09-18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85F55-7C10-4A2C-BAE9-A861B762ED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0496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F4220-4584-407C-ACD0-328AEA23F4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87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A701-85D8-488E-AAAC-5964922498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7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8111" y="907200"/>
            <a:ext cx="11875781" cy="5760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63E4B-9E92-4A7F-B4CC-A4CD26A56A5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00153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00153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2B4A-EC22-40D0-A192-0204BB6294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358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18F7-F5B4-4260-B579-D515C27361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006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E4DE-ABF3-4B74-A4DF-5AD778D98F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88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052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7384"/>
            <a:ext cx="12192000" cy="7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829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7384"/>
            <a:ext cx="12192000" cy="7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1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7384"/>
            <a:ext cx="12192000" cy="7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305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8264-7F23-486A-B798-769DD836E7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62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A678-A5D0-460C-9AB6-7007AD91CB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1" y="0"/>
            <a:ext cx="121962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9177-7A79-427F-AC2A-5A9FB50DFE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050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06377"/>
            <a:ext cx="27432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06377"/>
            <a:ext cx="80264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C4719-5CA1-433E-BD2A-696B472B00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5544-CDE4-4B88-AEAE-C94103DECB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1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1132987" y="3429000"/>
            <a:ext cx="2038380" cy="348813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201X. XX. XX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1132987" y="3848489"/>
            <a:ext cx="2589170" cy="348813"/>
          </a:xfrm>
        </p:spPr>
        <p:txBody>
          <a:bodyPr wrap="none">
            <a:spAutoFit/>
          </a:bodyPr>
          <a:lstStyle>
            <a:lvl1pPr marL="0" indent="0">
              <a:lnSpc>
                <a:spcPts val="2000"/>
              </a:lnSpc>
              <a:spcBef>
                <a:spcPts val="500"/>
              </a:spcBef>
              <a:buNone/>
              <a:defRPr sz="18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5103" y="1340769"/>
            <a:ext cx="10101160" cy="720000"/>
          </a:xfrm>
        </p:spPr>
        <p:txBody>
          <a:bodyPr wrap="none" anchor="t">
            <a:noAutofit/>
          </a:bodyPr>
          <a:lstStyle>
            <a:lvl1pPr algn="ctr" latinLnBrk="0">
              <a:lnSpc>
                <a:spcPct val="110000"/>
              </a:lnSpc>
              <a:defRPr kumimoji="1" lang="ko-KR" altLang="en-US" sz="3600" b="1" kern="1200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75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type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PPT-C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133906" y="2276872"/>
            <a:ext cx="3924191" cy="2432634"/>
            <a:chOff x="2967771" y="2276872"/>
            <a:chExt cx="3188405" cy="2432634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2967771" y="2477258"/>
              <a:ext cx="3188405" cy="2232248"/>
            </a:xfrm>
            <a:prstGeom prst="rect">
              <a:avLst/>
            </a:prstGeom>
            <a:solidFill>
              <a:srgbClr val="5B9BD5">
                <a:alpha val="17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3964148" y="2276872"/>
              <a:ext cx="1195651" cy="432792"/>
            </a:xfrm>
            <a:prstGeom prst="flowChartTerminator">
              <a:avLst/>
            </a:prstGeom>
            <a:solidFill>
              <a:sysClr val="window" lastClr="FFFFFF">
                <a:lumMod val="95000"/>
              </a:sysClr>
            </a:solidFill>
            <a:ln w="1905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dirty="0" smtClean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rPr>
                <a:t>목  차</a:t>
              </a:r>
            </a:p>
          </p:txBody>
        </p:sp>
      </p:grpSp>
      <p:sp>
        <p:nvSpPr>
          <p:cNvPr id="31" name="텍스트 개체 틀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37431" y="2708922"/>
            <a:ext cx="3717141" cy="1950845"/>
          </a:xfrm>
        </p:spPr>
        <p:txBody>
          <a:bodyPr wrap="square" lIns="0" rIns="0" anchor="t">
            <a:noAutofit/>
          </a:bodyPr>
          <a:lstStyle>
            <a:lvl1pPr marL="432000" indent="-360000">
              <a:spcBef>
                <a:spcPts val="0"/>
              </a:spcBef>
              <a:buFont typeface="+mj-lt"/>
              <a:buAutoNum type="romanUcPeriod"/>
              <a:defRPr sz="18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목차 입력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1" hasCustomPrompt="1"/>
          </p:nvPr>
        </p:nvSpPr>
        <p:spPr>
          <a:xfrm>
            <a:off x="5209749" y="4922120"/>
            <a:ext cx="2038380" cy="348813"/>
          </a:xfrm>
        </p:spPr>
        <p:txBody>
          <a:bodyPr wrap="squar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en-US" altLang="ko-KR" smtClean="0"/>
              <a:t>201. X. X</a:t>
            </a:r>
            <a:endParaRPr lang="ko-KR" altLang="en-US" dirty="0"/>
          </a:p>
        </p:txBody>
      </p:sp>
      <p:sp>
        <p:nvSpPr>
          <p:cNvPr id="40" name="텍스트 개체 틀 37"/>
          <p:cNvSpPr>
            <a:spLocks noGrp="1"/>
          </p:cNvSpPr>
          <p:nvPr>
            <p:ph type="body" sz="quarter" idx="12" hasCustomPrompt="1"/>
          </p:nvPr>
        </p:nvSpPr>
        <p:spPr>
          <a:xfrm>
            <a:off x="4802907" y="5312437"/>
            <a:ext cx="2852063" cy="348813"/>
          </a:xfrm>
        </p:spPr>
        <p:txBody>
          <a:bodyPr wrap="none">
            <a:spAutoFit/>
          </a:bodyPr>
          <a:lstStyle>
            <a:lvl1pPr marL="0" indent="0" algn="ctr">
              <a:lnSpc>
                <a:spcPts val="2000"/>
              </a:lnSpc>
              <a:spcBef>
                <a:spcPts val="500"/>
              </a:spcBef>
              <a:buNone/>
              <a:defRPr sz="2000" b="1" baseline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작성 부서 및 이름 편집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132987" y="1340768"/>
            <a:ext cx="10102153" cy="720000"/>
          </a:xfrm>
        </p:spPr>
        <p:txBody>
          <a:bodyPr wrap="none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kumimoji="1" lang="ko-KR" altLang="en-US" sz="3600" b="1" kern="1200" cap="none" spc="0" dirty="0">
                <a:ln>
                  <a:noFill/>
                </a:ln>
                <a:solidFill>
                  <a:srgbClr val="002060"/>
                </a:solidFill>
                <a:effectLst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제목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589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PT-A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141" cy="685800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23392" y="1700808"/>
            <a:ext cx="10945216" cy="2520280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4400" b="0" kern="1200" cap="none" spc="0" dirty="0">
                <a:ln>
                  <a:noFill/>
                </a:ln>
                <a:solidFill>
                  <a:srgbClr val="09507D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간지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0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idx="1"/>
          </p:nvPr>
        </p:nvSpPr>
        <p:spPr>
          <a:xfrm>
            <a:off x="158110" y="907200"/>
            <a:ext cx="1187578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5996614" y="6652105"/>
            <a:ext cx="198772" cy="18466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algn="ctr">
              <a:lnSpc>
                <a:spcPct val="100000"/>
              </a:lnSpc>
              <a:defRPr sz="1200" b="1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fld id="{EFDD9CF9-30FF-4E87-A7E4-69402B6C8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3" r:id="rId2"/>
    <p:sldLayoutId id="2147484352" r:id="rId3"/>
    <p:sldLayoutId id="2147484353" r:id="rId4"/>
    <p:sldLayoutId id="2147484354" r:id="rId5"/>
    <p:sldLayoutId id="21474843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 cap="none" spc="0">
          <a:ln>
            <a:noFill/>
          </a:ln>
          <a:solidFill>
            <a:srgbClr val="09507D"/>
          </a:solidFill>
          <a:effectLst/>
          <a:latin typeface="+mj-ea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30000"/>
        </a:lnSpc>
        <a:spcBef>
          <a:spcPts val="800"/>
        </a:spcBef>
        <a:buClrTx/>
        <a:buFont typeface="Wingdings 2" pitchFamily="18" charset="2"/>
        <a:buChar char=""/>
        <a:defRPr sz="1600" b="1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68000" indent="-252000" algn="l" defTabSz="914400" rtl="0" eaLnBrk="1" latinLnBrk="0" hangingPunct="1">
        <a:lnSpc>
          <a:spcPct val="130000"/>
        </a:lnSpc>
        <a:spcBef>
          <a:spcPts val="200"/>
        </a:spcBef>
        <a:buClrTx/>
        <a:buFont typeface="Wingdings 2" pitchFamily="18" charset="2"/>
        <a:buChar char="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76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-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Arial" pitchFamily="34" charset="0"/>
        <a:buChar char="•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864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*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idx="1"/>
          </p:nvPr>
        </p:nvSpPr>
        <p:spPr>
          <a:xfrm>
            <a:off x="158110" y="907200"/>
            <a:ext cx="1187578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5996614" y="6652105"/>
            <a:ext cx="198772" cy="18466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algn="ctr">
              <a:lnSpc>
                <a:spcPct val="100000"/>
              </a:lnSpc>
              <a:defRPr sz="1200" b="1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fld id="{EFDD9CF9-30FF-4E87-A7E4-69402B6C8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03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 cap="none" spc="0">
          <a:ln>
            <a:noFill/>
          </a:ln>
          <a:solidFill>
            <a:srgbClr val="09507D"/>
          </a:solidFill>
          <a:effectLst/>
          <a:latin typeface="+mj-ea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30000"/>
        </a:lnSpc>
        <a:spcBef>
          <a:spcPts val="800"/>
        </a:spcBef>
        <a:buClrTx/>
        <a:buFont typeface="Wingdings 2" pitchFamily="18" charset="2"/>
        <a:buChar char=""/>
        <a:defRPr sz="1600" b="1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68000" indent="-252000" algn="l" defTabSz="914400" rtl="0" eaLnBrk="1" latinLnBrk="0" hangingPunct="1">
        <a:lnSpc>
          <a:spcPct val="130000"/>
        </a:lnSpc>
        <a:spcBef>
          <a:spcPts val="200"/>
        </a:spcBef>
        <a:buClrTx/>
        <a:buFont typeface="Wingdings 2" pitchFamily="18" charset="2"/>
        <a:buChar char="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76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-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Arial" pitchFamily="34" charset="0"/>
        <a:buChar char="•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864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*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 sz="1351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 sz="1351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95AC437-BA4D-43A1-8979-FFDC7EDFE376}" type="datetimeFigureOut">
              <a:rPr kumimoji="0" lang="ko-KR" altLang="en-US" smtClean="0">
                <a:latin typeface="Arial"/>
                <a:ea typeface="돋움" panose="020B0600000101010101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2018-09-18</a:t>
            </a:fld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1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685F55-7C10-4A2C-BAE9-A861B762ED85}" type="slidenum">
              <a:rPr kumimoji="0" lang="ko-KR" altLang="en-US" smtClean="0">
                <a:latin typeface="Arial"/>
                <a:ea typeface="돋움" panose="020B0600000101010101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pic>
        <p:nvPicPr>
          <p:cNvPr id="11" name="Picture 3" descr="C:\Users\gunsu\Pictures\postech_logo_02.png">
            <a:extLst>
              <a:ext uri="{FF2B5EF4-FFF2-40B4-BE49-F238E27FC236}">
                <a16:creationId xmlns="" xmlns:a16="http://schemas.microsoft.com/office/drawing/2014/main" id="{3BDF42BB-4B53-4AA6-96BD-278C1AFE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" y="6452595"/>
            <a:ext cx="213474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C6F89D3E-845A-4AFD-8BB8-C9B41206D846}"/>
                  </a:ext>
                </a:extLst>
              </p:cNvPr>
              <p:cNvSpPr/>
              <p:nvPr userDrawn="1"/>
            </p:nvSpPr>
            <p:spPr>
              <a:xfrm>
                <a:off x="9774025" y="6300089"/>
                <a:ext cx="2194355" cy="435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1" i="1" spc="-151" smtClean="0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제주고딕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AM</m:t>
                        </m:r>
                      </m:e>
                      <m:sup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b="1" spc="-151" dirty="0">
                    <a:ln>
                      <a:solidFill>
                        <a:srgbClr val="93A299">
                          <a:alpha val="0"/>
                        </a:srgbClr>
                      </a:solidFill>
                    </a:ln>
                    <a:solidFill>
                      <a:srgbClr val="CB29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울릉도M" panose="02030600000101010101" pitchFamily="18" charset="-127"/>
                    <a:ea typeface="HY울릉도M" panose="02030600000101010101" pitchFamily="18" charset="-127"/>
                    <a:cs typeface="Arial" panose="020B0604020202020204" pitchFamily="34" charset="0"/>
                  </a:rPr>
                  <a:t> LABs</a:t>
                </a:r>
                <a:endParaRPr kumimoji="0" lang="ko-KR" altLang="en-US" b="1" spc="-151" dirty="0">
                  <a:ln>
                    <a:solidFill>
                      <a:srgbClr val="93A299">
                        <a:alpha val="0"/>
                      </a:srgbClr>
                    </a:solidFill>
                  </a:ln>
                  <a:solidFill>
                    <a:srgbClr val="CB2974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6F89D3E-845A-4AFD-8BB8-C9B41206D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7330519" y="6300089"/>
                <a:ext cx="1645766" cy="43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 descr="C:\Users\gunsu\Pictures\postech_logo_02.png">
            <a:extLst>
              <a:ext uri="{FF2B5EF4-FFF2-40B4-BE49-F238E27FC236}">
                <a16:creationId xmlns="" xmlns:a16="http://schemas.microsoft.com/office/drawing/2014/main" id="{566A38F2-537A-44A7-BD46-2D61CA84D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" y="6452595"/>
            <a:ext cx="213474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4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txStyles>
    <p:titleStyle>
      <a:lvl1pPr algn="l" defTabSz="685783" rtl="0" eaLnBrk="1" latinLnBrk="1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HY울릉도M" panose="02030600000101010101" pitchFamily="18" charset="-127"/>
          <a:ea typeface="HY울릉도M" panose="02030600000101010101" pitchFamily="18" charset="-127"/>
          <a:cs typeface="+mj-cs"/>
        </a:defRPr>
      </a:lvl1pPr>
    </p:titleStyle>
    <p:bodyStyle>
      <a:lvl1pPr marL="137157" indent="-137157" algn="l" defTabSz="685783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HY울릉도M" panose="02030600000101010101" pitchFamily="18" charset="-127"/>
          <a:ea typeface="HY울릉도M" panose="02030600000101010101" pitchFamily="18" charset="-127"/>
          <a:cs typeface="+mn-cs"/>
        </a:defRPr>
      </a:lvl1pPr>
      <a:lvl2pPr marL="342891" indent="-137157" algn="l" defTabSz="685783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548626" indent="-137157" algn="l" defTabSz="685783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754361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891518" indent="-102868" algn="l" defTabSz="685783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1" kern="1200" baseline="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1028674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31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2987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44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4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58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1784" y="115200"/>
            <a:ext cx="10385477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idx="1"/>
          </p:nvPr>
        </p:nvSpPr>
        <p:spPr>
          <a:xfrm>
            <a:off x="158110" y="907200"/>
            <a:ext cx="1187578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5996614" y="6652105"/>
            <a:ext cx="198772" cy="18466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algn="ctr">
              <a:lnSpc>
                <a:spcPct val="100000"/>
              </a:lnSpc>
              <a:defRPr sz="1200" b="1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fld id="{EFDD9CF9-30FF-4E87-A7E4-69402B6C8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6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 cap="none" spc="0">
          <a:ln>
            <a:noFill/>
          </a:ln>
          <a:solidFill>
            <a:srgbClr val="09507D"/>
          </a:solidFill>
          <a:effectLst/>
          <a:latin typeface="+mj-ea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30000"/>
        </a:lnSpc>
        <a:spcBef>
          <a:spcPts val="800"/>
        </a:spcBef>
        <a:buClrTx/>
        <a:buFont typeface="Wingdings 2" pitchFamily="18" charset="2"/>
        <a:buChar char=""/>
        <a:defRPr sz="1600" b="1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68000" indent="-252000" algn="l" defTabSz="914400" rtl="0" eaLnBrk="1" latinLnBrk="0" hangingPunct="1">
        <a:lnSpc>
          <a:spcPct val="130000"/>
        </a:lnSpc>
        <a:spcBef>
          <a:spcPts val="200"/>
        </a:spcBef>
        <a:buClrTx/>
        <a:buFont typeface="Wingdings 2" pitchFamily="18" charset="2"/>
        <a:buChar char="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76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-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Arial" pitchFamily="34" charset="0"/>
        <a:buChar char="•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864000" indent="-180000" algn="l" defTabSz="914400" rtl="0" eaLnBrk="1" latinLnBrk="0" hangingPunct="1">
        <a:lnSpc>
          <a:spcPct val="130000"/>
        </a:lnSpc>
        <a:spcBef>
          <a:spcPts val="200"/>
        </a:spcBef>
        <a:buClrTx/>
        <a:buFont typeface="맑은 고딕" pitchFamily="50" charset="-127"/>
        <a:buChar char="*"/>
        <a:defRPr sz="1400" b="0" kern="1200" cap="none" spc="0">
          <a:ln>
            <a:noFill/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 sz="1351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 sz="1351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95AC437-BA4D-43A1-8979-FFDC7EDFE376}" type="datetimeFigureOut">
              <a:rPr kumimoji="0" lang="ko-KR" altLang="en-US" smtClean="0">
                <a:latin typeface="Arial"/>
                <a:ea typeface="돋움" panose="020B0600000101010101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2018-09-18</a:t>
            </a:fld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1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685F55-7C10-4A2C-BAE9-A861B762ED85}" type="slidenum">
              <a:rPr kumimoji="0" lang="ko-KR" altLang="en-US" smtClean="0">
                <a:latin typeface="Arial"/>
                <a:ea typeface="돋움" panose="020B0600000101010101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latin typeface="Arial"/>
              <a:ea typeface="돋움" panose="020B0600000101010101" pitchFamily="50" charset="-127"/>
            </a:endParaRPr>
          </a:p>
        </p:txBody>
      </p:sp>
      <p:pic>
        <p:nvPicPr>
          <p:cNvPr id="11" name="Picture 3" descr="C:\Users\gunsu\Pictures\postech_logo_02.png">
            <a:extLst>
              <a:ext uri="{FF2B5EF4-FFF2-40B4-BE49-F238E27FC236}">
                <a16:creationId xmlns:a16="http://schemas.microsoft.com/office/drawing/2014/main" xmlns="" id="{3BDF42BB-4B53-4AA6-96BD-278C1AFE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" y="6452595"/>
            <a:ext cx="213474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C6F89D3E-845A-4AFD-8BB8-C9B41206D846}"/>
                  </a:ext>
                </a:extLst>
              </p:cNvPr>
              <p:cNvSpPr/>
              <p:nvPr userDrawn="1"/>
            </p:nvSpPr>
            <p:spPr>
              <a:xfrm>
                <a:off x="9774025" y="6300089"/>
                <a:ext cx="2194355" cy="435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1" i="1" spc="-151" smtClean="0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제주고딕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AM</m:t>
                        </m:r>
                      </m:e>
                      <m:sup>
                        <m:r>
                          <m:rPr>
                            <m:nor/>
                          </m:rPr>
                          <a:rPr kumimoji="0" lang="en-US" altLang="ko-KR" b="1" spc="-151">
                            <a:ln>
                              <a:solidFill>
                                <a:srgbClr val="93A299">
                                  <a:alpha val="0"/>
                                </a:srgbClr>
                              </a:solidFill>
                            </a:ln>
                            <a:solidFill>
                              <a:srgbClr val="CB297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HY울릉도M" panose="02030600000101010101" pitchFamily="18" charset="-127"/>
                            <a:ea typeface="HY울릉도M" panose="02030600000101010101" pitchFamily="18" charset="-127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b="1" spc="-151" dirty="0">
                    <a:ln>
                      <a:solidFill>
                        <a:srgbClr val="93A299">
                          <a:alpha val="0"/>
                        </a:srgbClr>
                      </a:solidFill>
                    </a:ln>
                    <a:solidFill>
                      <a:srgbClr val="CB297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울릉도M" panose="02030600000101010101" pitchFamily="18" charset="-127"/>
                    <a:ea typeface="HY울릉도M" panose="02030600000101010101" pitchFamily="18" charset="-127"/>
                    <a:cs typeface="Arial" panose="020B0604020202020204" pitchFamily="34" charset="0"/>
                  </a:rPr>
                  <a:t> LABs</a:t>
                </a:r>
                <a:endParaRPr kumimoji="0" lang="ko-KR" altLang="en-US" b="1" spc="-151" dirty="0">
                  <a:ln>
                    <a:solidFill>
                      <a:srgbClr val="93A299">
                        <a:alpha val="0"/>
                      </a:srgbClr>
                    </a:solidFill>
                  </a:ln>
                  <a:solidFill>
                    <a:srgbClr val="CB2974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6F89D3E-845A-4AFD-8BB8-C9B41206D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7330519" y="6300089"/>
                <a:ext cx="1645766" cy="43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 descr="C:\Users\gunsu\Pictures\postech_logo_02.png">
            <a:extLst>
              <a:ext uri="{FF2B5EF4-FFF2-40B4-BE49-F238E27FC236}">
                <a16:creationId xmlns:a16="http://schemas.microsoft.com/office/drawing/2014/main" xmlns="" id="{566A38F2-537A-44A7-BD46-2D61CA84D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" y="6452595"/>
            <a:ext cx="213474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9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xStyles>
    <p:titleStyle>
      <a:lvl1pPr algn="l" defTabSz="685783" rtl="0" eaLnBrk="1" latinLnBrk="1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HY울릉도M" panose="02030600000101010101" pitchFamily="18" charset="-127"/>
          <a:ea typeface="HY울릉도M" panose="02030600000101010101" pitchFamily="18" charset="-127"/>
          <a:cs typeface="+mj-cs"/>
        </a:defRPr>
      </a:lvl1pPr>
    </p:titleStyle>
    <p:bodyStyle>
      <a:lvl1pPr marL="137157" indent="-137157" algn="l" defTabSz="685783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HY울릉도M" panose="02030600000101010101" pitchFamily="18" charset="-127"/>
          <a:ea typeface="HY울릉도M" panose="02030600000101010101" pitchFamily="18" charset="-127"/>
          <a:cs typeface="+mn-cs"/>
        </a:defRPr>
      </a:lvl1pPr>
      <a:lvl2pPr marL="342891" indent="-137157" algn="l" defTabSz="685783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548626" indent="-137157" algn="l" defTabSz="685783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754361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891518" indent="-102868" algn="l" defTabSz="685783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1" kern="1200" baseline="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1028674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31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2987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44" indent="-137157" algn="l" defTabSz="685783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D4235E2-A499-4B80-9EA6-622D3823F301}" type="datetime1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2018-09-18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1425544-CDE4-4B88-AEAE-C94103DECB0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99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61" r:id="rId7"/>
    <p:sldLayoutId id="2147484553" r:id="rId8"/>
    <p:sldLayoutId id="2147484559" r:id="rId9"/>
    <p:sldLayoutId id="2147484560" r:id="rId10"/>
    <p:sldLayoutId id="2147484554" r:id="rId11"/>
    <p:sldLayoutId id="2147484555" r:id="rId12"/>
    <p:sldLayoutId id="2147484556" r:id="rId13"/>
    <p:sldLayoutId id="2147484557" r:id="rId14"/>
  </p:sldLayoutIdLst>
  <p:hf hdr="0" ftr="0" dt="0"/>
  <p:txStyles>
    <p:titleStyle>
      <a:lvl1pPr algn="ctr" defTabSz="91437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/>
          <p:cNvSpPr txBox="1">
            <a:spLocks/>
          </p:cNvSpPr>
          <p:nvPr/>
        </p:nvSpPr>
        <p:spPr>
          <a:xfrm>
            <a:off x="2351585" y="486424"/>
            <a:ext cx="7167563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8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/>
              <a:t>Ttukbaegi3 team</a:t>
            </a:r>
            <a:endParaRPr lang="ko-KR" altLang="en-US" dirty="0"/>
          </a:p>
        </p:txBody>
      </p:sp>
      <p:pic>
        <p:nvPicPr>
          <p:cNvPr id="10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366" y="3719605"/>
            <a:ext cx="1509595" cy="1509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554"/>
          <a:stretch/>
        </p:blipFill>
        <p:spPr>
          <a:xfrm>
            <a:off x="4226366" y="2056864"/>
            <a:ext cx="1509595" cy="1513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27" y="3719606"/>
            <a:ext cx="1509595" cy="1509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텍스트 상자 10"/>
          <p:cNvSpPr txBox="1"/>
          <p:nvPr/>
        </p:nvSpPr>
        <p:spPr>
          <a:xfrm>
            <a:off x="6672065" y="1628800"/>
            <a:ext cx="34484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SW</a:t>
            </a:r>
            <a:r>
              <a:rPr lang="ko-KR" altLang="en-US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maestro 7</a:t>
            </a:r>
            <a:r>
              <a:rPr lang="en-US" altLang="ko-KR" baseline="30000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endParaRPr lang="ko-KR" altLang="en-US" baseline="30000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To participate in Data Competition</a:t>
            </a:r>
          </a:p>
          <a:p>
            <a:endParaRPr lang="ko-KR" altLang="en-US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Google Machine Learning Challenge 2017 online, 10</a:t>
            </a:r>
            <a:r>
              <a:rPr lang="en-US" altLang="ko-KR" baseline="30000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Google Machine Learning Challenge 2017 onsite, quarter semi final</a:t>
            </a:r>
          </a:p>
          <a:p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SKT&amp;B Code Challenge 2018, 10</a:t>
            </a:r>
            <a:r>
              <a:rPr lang="en-US" altLang="ko-KR" baseline="30000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th</a:t>
            </a: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  </a:t>
            </a:r>
          </a:p>
          <a:p>
            <a:pPr marL="214313" indent="-214313">
              <a:buFont typeface="Wingdings" charset="2"/>
              <a:buChar char="§"/>
            </a:pPr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SeoulNamsan M" charset="-127"/>
                <a:ea typeface="SeoulNamsan M" charset="-127"/>
                <a:cs typeface="SeoulNamsan M" charset="-127"/>
              </a:rPr>
              <a:t>Ongoing ~</a:t>
            </a:r>
            <a:endParaRPr lang="ko-KR" altLang="en-US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endParaRPr lang="en-US" altLang="ko-KR" baseline="30000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endParaRPr lang="en-US" altLang="ko-KR" dirty="0">
              <a:solidFill>
                <a:srgbClr val="000000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4" name="Picture 2" descr="°°ê·¸ 3ëë°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24" y="2041879"/>
            <a:ext cx="1597760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A209CDB-F601-4158-AA64-75CD0C5120FF}"/>
              </a:ext>
            </a:extLst>
          </p:cNvPr>
          <p:cNvSpPr/>
          <p:nvPr/>
        </p:nvSpPr>
        <p:spPr>
          <a:xfrm>
            <a:off x="1524000" y="193686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25" eaLnBrk="0" latinLnBrk="0" hangingPunct="0"/>
            <a:r>
              <a:rPr kumimoji="0" lang="en-US" altLang="ko-KR" sz="2800" b="1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ko-KR" altLang="en-US" sz="2800" b="1">
                <a:solidFill>
                  <a:prstClr val="black"/>
                </a:solidFill>
                <a:latin typeface="Arial" charset="0"/>
              </a:rPr>
              <a:t>팀 </a:t>
            </a:r>
            <a:r>
              <a:rPr kumimoji="0" lang="ko-KR" altLang="en-US" sz="2800" b="1" dirty="0">
                <a:solidFill>
                  <a:prstClr val="black"/>
                </a:solidFill>
                <a:latin typeface="Arial" charset="0"/>
              </a:rPr>
              <a:t>소개</a:t>
            </a:r>
            <a:r>
              <a:rPr kumimoji="0" lang="ko-KR" altLang="en-US" sz="2400" b="1" dirty="0">
                <a:solidFill>
                  <a:srgbClr val="0000FF"/>
                </a:solidFill>
                <a:latin typeface="Arial" charset="0"/>
              </a:rPr>
              <a:t> </a:t>
            </a:r>
            <a:endParaRPr kumimoji="0" lang="en-US" altLang="ko-KR" sz="24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847528" y="1190728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956917" y="1202755"/>
            <a:ext cx="237626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 Engineering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583602" y="1187984"/>
            <a:ext cx="27237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날짜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월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일 분리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식사명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One-hot Encoding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Bag-of-Word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7276262" y="959345"/>
            <a:ext cx="1767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아침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점심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일반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점심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양식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저녁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846314" y="1228370"/>
            <a:ext cx="1164576" cy="291145"/>
            <a:chOff x="2574980" y="3152667"/>
            <a:chExt cx="1552768" cy="388194"/>
          </a:xfrm>
        </p:grpSpPr>
        <p:sp>
          <p:nvSpPr>
            <p:cNvPr id="2" name="직사각형 1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351364" y="3152669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846314" y="1759232"/>
            <a:ext cx="1164576" cy="291144"/>
            <a:chOff x="2574980" y="3152667"/>
            <a:chExt cx="1552768" cy="388192"/>
          </a:xfrm>
        </p:grpSpPr>
        <p:sp>
          <p:nvSpPr>
            <p:cNvPr id="21" name="직사각형 20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846314" y="2290094"/>
            <a:ext cx="1164576" cy="291144"/>
            <a:chOff x="2574980" y="3152667"/>
            <a:chExt cx="1552768" cy="388192"/>
          </a:xfrm>
        </p:grpSpPr>
        <p:sp>
          <p:nvSpPr>
            <p:cNvPr id="26" name="직사각형 25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846314" y="2855779"/>
            <a:ext cx="1164576" cy="291144"/>
            <a:chOff x="2574980" y="3152667"/>
            <a:chExt cx="1552768" cy="388192"/>
          </a:xfrm>
        </p:grpSpPr>
        <p:sp>
          <p:nvSpPr>
            <p:cNvPr id="31" name="직사각형 30"/>
            <p:cNvSpPr/>
            <p:nvPr/>
          </p:nvSpPr>
          <p:spPr>
            <a:xfrm>
              <a:off x="2574980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63172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51364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0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39556" y="3152667"/>
              <a:ext cx="388192" cy="388192"/>
            </a:xfrm>
            <a:prstGeom prst="rect">
              <a:avLst/>
            </a:prstGeom>
            <a:ln w="25400">
              <a:solidFill>
                <a:srgbClr val="0A5789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rPr>
                <a:t>1</a:t>
              </a:r>
              <a:endPara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304963" y="3861635"/>
          <a:ext cx="7688574" cy="199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690"/>
                <a:gridCol w="667535"/>
                <a:gridCol w="584696"/>
                <a:gridCol w="584696"/>
                <a:gridCol w="584696"/>
                <a:gridCol w="584696"/>
                <a:gridCol w="584696"/>
                <a:gridCol w="584696"/>
                <a:gridCol w="584696"/>
                <a:gridCol w="498100"/>
                <a:gridCol w="386847"/>
                <a:gridCol w="679512"/>
                <a:gridCol w="719018"/>
              </a:tblGrid>
              <a:tr h="3679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날짜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식사명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메뉴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0A5789"/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month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아침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점심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일반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점심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양식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저녁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된장찌개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계란말이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김치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돈까스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장조림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2017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5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베이스 라인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7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34" y="1336295"/>
            <a:ext cx="2528888" cy="15287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77399" y="118625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2135560" y="1174711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XGBoost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67" y="3976916"/>
            <a:ext cx="4479112" cy="2188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030" y="3860810"/>
            <a:ext cx="3974393" cy="24485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89420" y="4411150"/>
            <a:ext cx="754380" cy="103224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39395" y="5917880"/>
            <a:ext cx="1039052" cy="24742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88431" y="1894755"/>
            <a:ext cx="994868" cy="29514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158922" y="1133571"/>
            <a:ext cx="528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데이터 사이언스 분야의 대표적인 기계학습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(Machine Learning)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모델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의사결정트리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(Decision Tree)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기반의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Ensemble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모델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의사결정트리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랜덤포레스트 모델과 유사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Baseline Performance = 6.6005</a:t>
            </a:r>
          </a:p>
        </p:txBody>
      </p:sp>
      <p:sp>
        <p:nvSpPr>
          <p:cNvPr id="12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베이스 라인 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6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1"/>
            <a:ext cx="9144000" cy="51435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61484"/>
            <a:ext cx="12191999" cy="5139267"/>
          </a:xfrm>
          <a:prstGeom prst="rect">
            <a:avLst/>
          </a:prstGeom>
          <a:solidFill>
            <a:srgbClr val="044471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891046" y="1274815"/>
            <a:ext cx="53995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95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Feature</a:t>
            </a:r>
          </a:p>
          <a:p>
            <a:pPr algn="r"/>
            <a:r>
              <a:rPr lang="en-US" altLang="ko-KR" sz="495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Engineering</a:t>
            </a:r>
            <a:endParaRPr lang="ko-KR" altLang="en-US" sz="4950" b="1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8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1524000" y="44625"/>
            <a:ext cx="9144000" cy="5857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ko-KR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ko-KR" altLang="en-US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일자 관련 </a:t>
            </a:r>
            <a:r>
              <a:rPr lang="en-US" altLang="ko-KR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Feature Engineering</a:t>
            </a:r>
            <a:endParaRPr lang="ko-KR" altLang="en-US" sz="3200" b="1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8966" y="1103937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177143" y="1068958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요일 정보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3674678" y="1050690"/>
            <a:ext cx="531818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사내식당에서 식사를 할 지 결정할 때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요일이 매우 중요하게 작용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스케줄은 날짜보다 요일에 따라 잡게 됨</a:t>
            </a:r>
          </a:p>
        </p:txBody>
      </p:sp>
      <p:sp>
        <p:nvSpPr>
          <p:cNvPr id="73" name="텍스트 상자 72"/>
          <p:cNvSpPr txBox="1"/>
          <p:nvPr/>
        </p:nvSpPr>
        <p:spPr>
          <a:xfrm>
            <a:off x="7525212" y="2811354"/>
            <a:ext cx="311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Q. </a:t>
            </a:r>
            <a:r>
              <a:rPr lang="ko-KR" altLang="en-US" sz="16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회식을 가장 많이 하는 요일은</a:t>
            </a:r>
            <a:r>
              <a:rPr lang="en-US" altLang="ko-KR" sz="16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?</a:t>
            </a:r>
            <a:endParaRPr lang="ko-KR" altLang="en-US" sz="1600" b="1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66" name="텍스트 상자 65"/>
          <p:cNvSpPr txBox="1"/>
          <p:nvPr/>
        </p:nvSpPr>
        <p:spPr>
          <a:xfrm>
            <a:off x="4540703" y="2811354"/>
            <a:ext cx="311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Q. </a:t>
            </a:r>
            <a:r>
              <a:rPr lang="ko-KR" altLang="en-US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개인약속을 가장 많이 잡는 요일은</a:t>
            </a:r>
            <a:r>
              <a:rPr lang="en-US" altLang="ko-KR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?</a:t>
            </a:r>
            <a:endParaRPr lang="ko-KR" altLang="en-US" sz="1600" b="1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7673" y="2811355"/>
            <a:ext cx="4232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Q. </a:t>
            </a:r>
            <a:r>
              <a:rPr lang="ko-KR" altLang="en-US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야근을 가장 많이 하는</a:t>
            </a:r>
            <a:endParaRPr lang="en-US" altLang="ko-KR" sz="1600" b="1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algn="ctr"/>
            <a:r>
              <a:rPr lang="ko-KR" altLang="en-US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요일은</a:t>
            </a:r>
            <a:r>
              <a:rPr lang="en-US" altLang="ko-KR" sz="16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?</a:t>
            </a:r>
            <a:endParaRPr lang="ko-KR" altLang="en-US" sz="1600" b="1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09" y="3646562"/>
            <a:ext cx="2951216" cy="23375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646561"/>
            <a:ext cx="2797364" cy="22518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781" y="3575233"/>
            <a:ext cx="2913112" cy="23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5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4" y="3485790"/>
            <a:ext cx="3864387" cy="22379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19536" y="1169041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063552" y="1165761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음력 정보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3378156" y="1116328"/>
            <a:ext cx="7038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우리나라는 음력 날짜를 기준으로 중요한 날들이 많음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설날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추석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복날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단오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동지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24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절기 등등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그에 따라 먹는 음식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날씨 등이 다르고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공휴일이 정해짐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7429"/>
          <a:stretch/>
        </p:blipFill>
        <p:spPr>
          <a:xfrm>
            <a:off x="1524000" y="3099995"/>
            <a:ext cx="2724301" cy="290075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524002" y="5723752"/>
            <a:ext cx="2724301" cy="276999"/>
          </a:xfrm>
          <a:prstGeom prst="rect">
            <a:avLst/>
          </a:prstGeom>
          <a:solidFill>
            <a:srgbClr val="0A5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1357"/>
          <a:stretch/>
        </p:blipFill>
        <p:spPr>
          <a:xfrm>
            <a:off x="7667935" y="3105273"/>
            <a:ext cx="2967719" cy="1934775"/>
          </a:xfrm>
          <a:prstGeom prst="rect">
            <a:avLst/>
          </a:prstGeom>
        </p:spPr>
      </p:pic>
      <p:sp>
        <p:nvSpPr>
          <p:cNvPr id="10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일자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6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47528" y="1268761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075183" y="1248398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3464018" y="1245467"/>
            <a:ext cx="66247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날짜나 요일은 순환하는 특성이 있기 때문에 일반적인 정규화 기법은 문제가 있음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이런 특성을 반영할 수 있는 새로운 순환정규화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기법 도입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6246964" y="2929191"/>
                <a:ext cx="4421036" cy="223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예를 들면</a:t>
                </a: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,</a:t>
                </a:r>
              </a:p>
              <a:p>
                <a:pPr marL="214313" indent="-214313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9</a:t>
                </a: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월 </a:t>
                </a: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prstClr val="black"/>
                  </a:solidFill>
                  <a:latin typeface="SeoulNamsan M" charset="-127"/>
                  <a:ea typeface="Cambria Math" charset="0"/>
                  <a:cs typeface="Cambria Math" charset="0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19</a:t>
                </a: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일 </a:t>
                </a: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31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19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31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prstClr val="black"/>
                  </a:solidFill>
                  <a:latin typeface="SeoulNamsan M" charset="-127"/>
                  <a:ea typeface="Cambria Math" charset="0"/>
                  <a:cs typeface="Cambria Math" charset="0"/>
                </a:endParaRPr>
              </a:p>
              <a:p>
                <a:pPr marL="214313" indent="-214313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수요일 </a:t>
                </a: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=</a:t>
                </a: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𝑐𝑜𝑠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mr-IN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func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prstClr val="black"/>
                  </a:solidFill>
                  <a:latin typeface="SeoulNamsan M" charset="-127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964" y="2929190"/>
                <a:ext cx="4421036" cy="2234843"/>
              </a:xfrm>
              <a:prstGeom prst="rect">
                <a:avLst/>
              </a:prstGeom>
              <a:blipFill rotWithShape="0">
                <a:blip r:embed="rId2"/>
                <a:stretch>
                  <a:fillRect l="-12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일자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86" y="2564904"/>
            <a:ext cx="4232826" cy="324036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154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74357" y="122954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2177881" y="1218000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3503712" y="1207178"/>
            <a:ext cx="64496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날짜나 요일은 순환하는 특성이 있기 때문에 일반적인 정규화 기법은 문제가 있음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이런 특성을 반영할 수 있는 새로운 순환정규화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기법 도입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23304" y="2669685"/>
              <a:ext cx="3390184" cy="282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9358"/>
                    <a:gridCol w="1013524"/>
                    <a:gridCol w="958651"/>
                    <a:gridCol w="958651"/>
                  </a:tblGrid>
                  <a:tr h="259524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Circular</a:t>
                          </a:r>
                          <a:r>
                            <a:rPr lang="en-US" altLang="ko-KR" sz="1200" baseline="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Normalize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2595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</a:tr>
                  <a:tr h="3357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357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57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52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287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57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10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57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12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i="1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2323"/>
                  </p:ext>
                </p:extLst>
              </p:nvPr>
            </p:nvGraphicFramePr>
            <p:xfrm>
              <a:off x="1199072" y="2416577"/>
              <a:ext cx="4520244" cy="37602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477"/>
                    <a:gridCol w="1351365"/>
                    <a:gridCol w="1278201"/>
                    <a:gridCol w="1278201"/>
                  </a:tblGrid>
                  <a:tr h="34603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Circular</a:t>
                          </a:r>
                          <a:r>
                            <a:rPr lang="en-US" altLang="ko-KR" sz="1600" baseline="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4603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4286" t="-103509" r="-101429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4286" t="-103509" r="-1429" b="-889474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54286" t="-158904" r="-101429" b="-594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254286" t="-158904" r="-1429" b="-594521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255405" r="-10142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255405" r="-1429" b="-486486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360274" r="-101429" b="-393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360274" r="-1429" b="-393151"/>
                          </a:stretch>
                        </a:blipFill>
                      </a:tcPr>
                    </a:tc>
                  </a:tr>
                  <a:tr h="4470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454054" r="-101429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454054" r="-1429" b="-287838"/>
                          </a:stretch>
                        </a:blipFill>
                      </a:tcPr>
                    </a:tc>
                  </a:tr>
                  <a:tr h="3827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...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647945" r="-101429" b="-1054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647945" r="-1429" b="-105479"/>
                          </a:stretch>
                        </a:blipFill>
                      </a:tcPr>
                    </a:tc>
                  </a:tr>
                  <a:tr h="4476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12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(12-1)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4286" t="-737838" r="-101429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4286" t="-737838" r="-1429" b="-405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82434" y="2669685"/>
              <a:ext cx="3390184" cy="2820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646"/>
                    <a:gridCol w="996351"/>
                    <a:gridCol w="930536"/>
                    <a:gridCol w="958651"/>
                  </a:tblGrid>
                  <a:tr h="25146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요일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/>
                            <a:t>Circular</a:t>
                          </a:r>
                          <a:r>
                            <a:rPr lang="en-US" altLang="ko-KR" sz="1200" b="0" baseline="0" dirty="0" smtClean="0"/>
                            <a:t> </a:t>
                          </a:r>
                          <a:r>
                            <a:rPr lang="en-US" altLang="ko-KR" sz="1200" b="0" dirty="0" smtClean="0"/>
                            <a:t>Normalize</a:t>
                          </a:r>
                          <a:endParaRPr lang="ko-KR" altLang="en-US" sz="1200" b="0" dirty="0"/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2514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altLang="ko-K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bg1"/>
                            </a:solidFill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</a:tr>
                  <a:tr h="33169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3169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화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169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수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11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목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285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금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169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토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5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 smtClean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6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  <a:tr h="33075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일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6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2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2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 smtClean="0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900" i="1" smtClean="0"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2</m:t>
                                    </m:r>
                                    <m:r>
                                      <a:rPr kumimoji="1" lang="en-US" altLang="ko-KR" sz="900" i="1"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𝜋</m:t>
                                    </m:r>
                                    <m:f>
                                      <m:fPr>
                                        <m:ctrlPr>
                                          <a:rPr kumimoji="1" lang="mr-IN" altLang="ko-KR" sz="900" i="1"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900" b="0" i="1" smtClean="0"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7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ko-KR" altLang="en-US" sz="9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marL="68580" marR="68580" marT="34290" marB="3429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953195"/>
                  </p:ext>
                </p:extLst>
              </p:nvPr>
            </p:nvGraphicFramePr>
            <p:xfrm>
              <a:off x="6211245" y="2416578"/>
              <a:ext cx="4520244" cy="3760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861"/>
                    <a:gridCol w="1328468"/>
                    <a:gridCol w="1240714"/>
                    <a:gridCol w="1278201"/>
                  </a:tblGrid>
                  <a:tr h="3352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요일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After Normalize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dirty="0" smtClean="0"/>
                            <a:t>Circular</a:t>
                          </a:r>
                          <a:r>
                            <a:rPr lang="en-US" altLang="ko-KR" sz="1600" b="0" baseline="0" dirty="0" smtClean="0"/>
                            <a:t> </a:t>
                          </a:r>
                          <a:r>
                            <a:rPr lang="en-US" altLang="ko-KR" sz="1600" b="0" dirty="0" smtClean="0"/>
                            <a:t>Normalize</a:t>
                          </a:r>
                          <a:endParaRPr lang="ko-KR" altLang="en-US" sz="16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A578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solidFill>
                          <a:srgbClr val="0A5789"/>
                        </a:solidFill>
                      </a:tcPr>
                    </a:tc>
                  </a:tr>
                  <a:tr h="3352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1765" t="-105455" r="-104412" b="-93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4286" t="-105455" r="-1429" b="-930909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0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61765" t="-154795" r="-104412" b="-6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54286" t="-154795" r="-1429" b="-601370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화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1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254795" r="-104412" b="-5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254795" r="-1429" b="-501370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수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2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359722" r="-104412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359722" r="-1429" b="-408333"/>
                          </a:stretch>
                        </a:blipFill>
                      </a:tcPr>
                    </a:tc>
                  </a:tr>
                  <a:tr h="4415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목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3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453425" r="-104412" b="-3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453425" r="-1429" b="-302740"/>
                          </a:stretch>
                        </a:blipFill>
                      </a:tcPr>
                    </a:tc>
                  </a:tr>
                  <a:tr h="4380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금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4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561111" r="-104412" b="-2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561111" r="-1429" b="-206944"/>
                          </a:stretch>
                        </a:blipFill>
                      </a:tcPr>
                    </a:tc>
                  </a:tr>
                  <a:tr h="44226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토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5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 smtClean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652055" r="-104412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652055" r="-1429" b="-104110"/>
                          </a:stretch>
                        </a:blipFill>
                      </a:tcPr>
                    </a:tc>
                  </a:tr>
                  <a:tr h="4410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일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6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/</a:t>
                          </a:r>
                          <a:r>
                            <a:rPr lang="ko-KR" altLang="en-US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SeoulNamsan M" charset="-127"/>
                              <a:ea typeface="SeoulNamsan M" charset="-127"/>
                              <a:cs typeface="SeoulNamsan M" charset="-127"/>
                            </a:rPr>
                            <a:t>(7-1)</a:t>
                          </a:r>
                          <a:endParaRPr lang="ko-KR" altLang="en-US" sz="1600" dirty="0">
                            <a:latin typeface="SeoulNamsan M" charset="-127"/>
                            <a:ea typeface="SeoulNamsan M" charset="-127"/>
                            <a:cs typeface="SeoulNamsan M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61765" t="-762500" r="-10441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54286" t="-762500" r="-1429" b="-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일자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3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5" y="2769476"/>
            <a:ext cx="4978633" cy="29033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37" y="3036796"/>
            <a:ext cx="4157795" cy="23687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87488" y="128956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359697" y="1291001"/>
            <a:ext cx="5284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Baseline Performance = 6.6005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Improved Performance = 4.6981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 관련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 성능 향상에 매우 큰 영향  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1766083" y="1289563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77757" y="3049735"/>
            <a:ext cx="686591" cy="227776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35030" y="4933232"/>
            <a:ext cx="1039052" cy="24742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일자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75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5480" y="1425451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431704" y="131629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요즘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식사인원은 예측하는데 있어 중요한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 인원이 증감에 대한 추세 파악이 중요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직전 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주일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반년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년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동안의 식사 인원의 평균값을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로 사용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665801" y="1406215"/>
            <a:ext cx="19728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식사인원의 경향성</a:t>
            </a:r>
            <a:endParaRPr lang="ko-KR" altLang="en-US" sz="16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5480" y="318535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450020" y="3118400"/>
            <a:ext cx="7542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주식에서 흔히 쓰는 지표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골든크로스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데드크로스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단순 평균값이 아닌 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시간에 따른 변화량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을 잡아낼 수 있음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단기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중기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장기 평균을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로 넣어 식사인원의 변화 추세를 파악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665801" y="3185352"/>
            <a:ext cx="20459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이동평균법</a:t>
            </a:r>
            <a:endParaRPr lang="en-US" altLang="ko-KR" sz="16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(Moving Average)</a:t>
            </a:r>
            <a:endParaRPr lang="ko-KR" altLang="en-US" sz="16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5085185"/>
            <a:ext cx="3539276" cy="1662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69" y="5085186"/>
            <a:ext cx="3525408" cy="1662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2. </a:t>
            </a:r>
            <a:r>
              <a:rPr lang="ko-KR" altLang="en-US"/>
              <a:t>식사인원에 대한 이동평균법</a:t>
            </a:r>
            <a:r>
              <a:rPr lang="en-US" altLang="ko-KR" sz="1600"/>
              <a:t>(Moving Average)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5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969998"/>
            <a:ext cx="4129169" cy="2368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1170" y="1520115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231809" y="1504117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]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Performance = 4.6981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+ MA ] Performance = 4.3113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Moving Average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 주요한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로 작용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871674" y="1483060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38" y="2773384"/>
            <a:ext cx="4902817" cy="29033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88986" y="3033548"/>
            <a:ext cx="547777" cy="92274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1904713" y="4894417"/>
            <a:ext cx="905773" cy="20056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2. </a:t>
            </a:r>
            <a:r>
              <a:rPr lang="ko-KR" altLang="en-US"/>
              <a:t>식사인원에 대한 이동평균법</a:t>
            </a:r>
            <a:r>
              <a:rPr lang="en-US" altLang="ko-KR" sz="1600"/>
              <a:t>(Moving Average)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15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524002" y="1439960"/>
            <a:ext cx="9468542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latinLnBrk="0" hangingPunct="0">
              <a:lnSpc>
                <a:spcPct val="120000"/>
              </a:lnSpc>
            </a:pPr>
            <a:r>
              <a:rPr kumimoji="0" lang="en-US" altLang="ko-KR" sz="4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kumimoji="0" lang="ko-KR" altLang="en-US" sz="4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kumimoji="0" lang="ko-KR" altLang="en-US" sz="4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이용한 </a:t>
            </a:r>
            <a:r>
              <a:rPr kumimoji="0" lang="ko-KR" altLang="en-US" sz="4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식사인원 예측</a:t>
            </a:r>
            <a:endParaRPr kumimoji="0" lang="en-US" altLang="ko-KR" sz="4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17499" y="3142827"/>
            <a:ext cx="3061454" cy="1511852"/>
            <a:chOff x="402200" y="3157180"/>
            <a:chExt cx="3061454" cy="1511852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402200" y="3157180"/>
              <a:ext cx="3061453" cy="1511852"/>
              <a:chOff x="3891" y="2246"/>
              <a:chExt cx="1051" cy="1272"/>
            </a:xfrm>
          </p:grpSpPr>
          <p:sp>
            <p:nvSpPr>
              <p:cNvPr id="7" name="Line 15"/>
              <p:cNvSpPr>
                <a:spLocks noChangeShapeType="1"/>
              </p:cNvSpPr>
              <p:nvPr/>
            </p:nvSpPr>
            <p:spPr bwMode="gray">
              <a:xfrm>
                <a:off x="3891" y="2246"/>
                <a:ext cx="1051" cy="0"/>
              </a:xfrm>
              <a:prstGeom prst="line">
                <a:avLst/>
              </a:prstGeom>
              <a:noFill/>
              <a:ln w="38100" cmpd="dbl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lIns="0" tIns="46038" rIns="0" bIns="46038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Line 19"/>
              <p:cNvSpPr>
                <a:spLocks noChangeShapeType="1"/>
              </p:cNvSpPr>
              <p:nvPr/>
            </p:nvSpPr>
            <p:spPr bwMode="gray">
              <a:xfrm>
                <a:off x="3891" y="3518"/>
                <a:ext cx="1051" cy="0"/>
              </a:xfrm>
              <a:prstGeom prst="line">
                <a:avLst/>
              </a:prstGeom>
              <a:noFill/>
              <a:ln w="38100" cmpd="dbl">
                <a:solidFill>
                  <a:srgbClr val="B2B2B2"/>
                </a:solidFill>
                <a:round/>
                <a:headEnd/>
                <a:tailEnd/>
              </a:ln>
            </p:spPr>
            <p:txBody>
              <a:bodyPr lIns="0" tIns="46038" rIns="0" bIns="46038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Rectangle 13"/>
            <p:cNvSpPr>
              <a:spLocks noChangeArrowheads="1"/>
            </p:cNvSpPr>
            <p:nvPr/>
          </p:nvSpPr>
          <p:spPr bwMode="gray">
            <a:xfrm>
              <a:off x="582822" y="3229430"/>
              <a:ext cx="2880832" cy="13548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0" tIns="46038" rIns="0" bIns="46038">
              <a:spAutoFit/>
            </a:bodyPr>
            <a:lstStyle/>
            <a:p>
              <a:pPr marL="361950" indent="-361950" eaLnBrk="0" fontAlgn="auto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kumimoji="0" lang="ko-KR" altLang="en-US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 개요</a:t>
              </a:r>
              <a:endParaRPr kumimoji="0" lang="en-US" altLang="ko-KR" sz="2000" b="1" dirty="0">
                <a:solidFill>
                  <a:srgbClr val="16243E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marL="361950" indent="-361950" eaLnBrk="0" fontAlgn="auto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kumimoji="0" lang="ko-KR" altLang="en-US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 개발 내용 </a:t>
              </a:r>
              <a:r>
                <a:rPr kumimoji="0" lang="en-US" altLang="ko-KR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상세</a:t>
              </a:r>
              <a:r>
                <a:rPr kumimoji="0" lang="en-US" altLang="ko-KR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)</a:t>
              </a:r>
              <a:endParaRPr kumimoji="0" lang="en-US" altLang="ko-KR" sz="2000" b="1" dirty="0">
                <a:solidFill>
                  <a:srgbClr val="16243E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marL="361950" indent="-361950" eaLnBrk="0" fontAlgn="auto" latinLnBrk="0" hangingPunct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kumimoji="0" lang="ko-KR" altLang="en-US" sz="2000" b="1">
                  <a:solidFill>
                    <a:srgbClr val="16243E"/>
                  </a:solidFill>
                  <a:latin typeface="맑은 고딕"/>
                  <a:ea typeface="맑은 고딕" panose="020B0503020000020004" pitchFamily="50" charset="-127"/>
                </a:rPr>
                <a:t> 결과 및 기대효과</a:t>
              </a:r>
              <a:endParaRPr kumimoji="0" lang="en-US" altLang="ko-KR" sz="2000" b="1" dirty="0">
                <a:solidFill>
                  <a:srgbClr val="16243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7299" b="6332"/>
          <a:stretch/>
        </p:blipFill>
        <p:spPr>
          <a:xfrm>
            <a:off x="8761686" y="970413"/>
            <a:ext cx="1574056" cy="10184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1504" y="128593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027439" y="1219418"/>
            <a:ext cx="6236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lang="ko-KR" altLang="mr-IN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포항지역 날씨 데이터</a:t>
            </a:r>
            <a:r>
              <a:rPr lang="mr-IN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(03~17).</a:t>
            </a:r>
            <a:r>
              <a:rPr lang="mr-IN" altLang="ko-KR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를 사용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기온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습도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일조량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기압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구름 등에 대한 정보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너무 더운 날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눈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비가 오는 날은 가능한 사내에서 식사를 해결하려는 경향이 있음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이런 점에서 착안하여 날씨 정보가 유효할 것이라고 생각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37612" y="1285933"/>
            <a:ext cx="155232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날씨 데이터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31504" y="3699524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027439" y="3572566"/>
            <a:ext cx="6810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60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개의 다양한 날씨 관련 정보가 제공됨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이들 중 관련 없는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들은 오히려 노이즈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(noise)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 될 수 있음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확실한 기온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습도 등의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를 </a:t>
            </a:r>
            <a:r>
              <a:rPr lang="ko-KR" altLang="en-US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추려내어 </a:t>
            </a:r>
            <a:r>
              <a:rPr lang="ko-KR" altLang="en-US" smtClean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사용*</a:t>
            </a:r>
            <a:endParaRPr lang="en-US" altLang="ko-KR" smtClean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mtClean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표준정규화 처리를 하여 사용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845622" y="3572565"/>
            <a:ext cx="166878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 Selection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81360" y="6181157"/>
            <a:ext cx="5954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*사용한 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Features: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평균기온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최저기온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최고기온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최대풍속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s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평균풍속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/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s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평균 이슬점온도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(°C)', </a:t>
            </a:r>
            <a:endParaRPr lang="en-US" altLang="ko-KR" sz="9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	   </a:t>
            </a:r>
            <a:r>
              <a:rPr lang="ko-KR" altLang="en-US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평균 상대습도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(%)',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가조시간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hr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합계 일조시간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mr-IN" altLang="ko-KR" sz="9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hr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평균 지면온도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(°C)',</a:t>
            </a:r>
            <a:r>
              <a:rPr lang="en-US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'</a:t>
            </a:r>
            <a:r>
              <a:rPr lang="ko-KR" altLang="mr-IN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합계 일사</a:t>
            </a:r>
            <a:r>
              <a:rPr lang="mr-IN" altLang="ko-KR" sz="9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(MJ/m2)’</a:t>
            </a:r>
            <a:endParaRPr lang="en-US" altLang="ko-KR" sz="9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7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날씨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5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31504" y="1174814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260859" y="1129047"/>
            <a:ext cx="697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+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MA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]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Performance = 4.3113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+ MA + </a:t>
            </a:r>
            <a:r>
              <a:rPr lang="ko-KR" altLang="en-US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날씨 </a:t>
            </a:r>
            <a:r>
              <a:rPr lang="en-US" altLang="ko-KR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] Performance = 4.2441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기온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풍속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습도 등이 중요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로 뽑힘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919333" y="1151732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74" y="3021873"/>
            <a:ext cx="4093388" cy="23758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80" y="2852960"/>
            <a:ext cx="4802680" cy="27913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13486" y="3059427"/>
            <a:ext cx="593064" cy="30811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2248624" y="4926764"/>
            <a:ext cx="905773" cy="20056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13486" y="3959930"/>
            <a:ext cx="593064" cy="30811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13486" y="4648060"/>
            <a:ext cx="593064" cy="74969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날씨 관련 </a:t>
            </a:r>
            <a:r>
              <a:rPr lang="en-US" altLang="ko-KR"/>
              <a:t>Feature Engineering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77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7727" y="4293386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884041" y="4281843"/>
            <a:ext cx="659492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메뉴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2552490" y="4281843"/>
            <a:ext cx="388835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약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1800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개의 메뉴가 존재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비슷하지만 표기가 조금씩 다른 메뉴가 너무 많음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비슷한 메뉴들을 묶어주어야 함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정규화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!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80" y="1124744"/>
            <a:ext cx="7879645" cy="24908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40017" y="4281845"/>
            <a:ext cx="47159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6366331" y="4270302"/>
            <a:ext cx="56840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Ex)</a:t>
            </a:r>
            <a:endParaRPr lang="ko-KR" altLang="en-US" sz="15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943687" y="4281843"/>
            <a:ext cx="31202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크림스프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옥수수스프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브로컬리스프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당근스프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야채스프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그린스프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...</a:t>
            </a:r>
          </a:p>
          <a:p>
            <a:pPr marL="214313" indent="-214313">
              <a:buFont typeface="Wingdings" charset="2"/>
              <a:buChar char="§"/>
            </a:pPr>
            <a:endParaRPr lang="en-US" altLang="ko-KR" sz="75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유부된장국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꽃게된장국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열무된장국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...</a:t>
            </a:r>
          </a:p>
          <a:p>
            <a:pPr marL="214313" indent="-214313">
              <a:buFont typeface="Wingdings" charset="2"/>
              <a:buChar char="§"/>
            </a:pPr>
            <a:endParaRPr lang="en-US" altLang="ko-KR" sz="75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가자미구이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가자미조림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가자미찜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가자미튀김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가자미카레튀김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...</a:t>
            </a:r>
            <a:endParaRPr lang="ko-KR" altLang="en-US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4. </a:t>
            </a:r>
            <a:r>
              <a:rPr lang="ko-KR" altLang="en-US"/>
              <a:t>메뉴 정규화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0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59496" y="1174815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197310" y="1150110"/>
            <a:ext cx="6933717" cy="249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파이썬 한국어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NLP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패키지인 </a:t>
            </a:r>
            <a:r>
              <a:rPr lang="en-US" altLang="ko-KR" sz="20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KoNLPy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*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를 이용한 토크나이징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557213" lvl="1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가자미튀김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가자미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튀김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557213" lvl="1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열무된장국 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열무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된장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국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557213" lvl="1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열무김치 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[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열무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김치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]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1800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여개의 메뉴  </a:t>
            </a:r>
            <a:r>
              <a:rPr lang="en-US" altLang="ko-KR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800</a:t>
            </a:r>
            <a:r>
              <a:rPr lang="ko-KR" altLang="en-US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여개 메뉴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로 차원 축소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!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27506" y="1140190"/>
            <a:ext cx="1728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텍스트 정규화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84232" y="3313560"/>
            <a:ext cx="307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konlpy</a:t>
            </a:r>
            <a:r>
              <a:rPr lang="en-US" altLang="ko-KR" sz="12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link: </a:t>
            </a:r>
            <a:r>
              <a:rPr lang="ko-KR" altLang="en-US" sz="12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http://konlpy.org/ko/latest/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1530394"/>
            <a:ext cx="1424143" cy="1793125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08544"/>
              </p:ext>
            </p:extLst>
          </p:nvPr>
        </p:nvGraphicFramePr>
        <p:xfrm>
          <a:off x="2048206" y="3945524"/>
          <a:ext cx="8008234" cy="200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34"/>
                <a:gridCol w="675000"/>
                <a:gridCol w="675000"/>
                <a:gridCol w="675000"/>
                <a:gridCol w="675000"/>
                <a:gridCol w="675000"/>
                <a:gridCol w="675000"/>
                <a:gridCol w="675000"/>
                <a:gridCol w="675000"/>
                <a:gridCol w="675000"/>
                <a:gridCol w="675000"/>
              </a:tblGrid>
              <a:tr h="312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가자미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열무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된장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국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...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닭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김치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볶음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튀김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탕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rgbClr val="0A5789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가자미튀김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열무된장국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열무김치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감자김치볶음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김치국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닭볶음탕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...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9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4. </a:t>
            </a:r>
            <a:r>
              <a:rPr lang="ko-KR" altLang="en-US"/>
              <a:t>메뉴 정규화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76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4509121"/>
            <a:ext cx="9144000" cy="15485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22030" y="1275947"/>
            <a:ext cx="73909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143672" y="1240787"/>
            <a:ext cx="9143052" cy="171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+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MA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+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날씨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]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Performance = 4.2441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[ Baseline + </a:t>
            </a:r>
            <a:r>
              <a:rPr lang="ko-KR" altLang="en-US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+ MA + </a:t>
            </a:r>
            <a:r>
              <a:rPr lang="ko-KR" altLang="en-US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날씨 </a:t>
            </a:r>
            <a:r>
              <a:rPr lang="en-US" altLang="ko-KR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+</a:t>
            </a:r>
            <a:r>
              <a:rPr lang="ko-KR" altLang="en-US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메뉴 정규화 </a:t>
            </a:r>
            <a:r>
              <a:rPr lang="en-US" altLang="ko-KR" sz="2000" b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] </a:t>
            </a:r>
            <a:r>
              <a:rPr lang="en-US" altLang="ko-KR" sz="2000" b="1" smtClean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/>
            </a:r>
            <a:br>
              <a:rPr lang="en-US" altLang="ko-KR" sz="2000" b="1" smtClean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</a:br>
            <a:r>
              <a:rPr lang="en-US" altLang="ko-KR" sz="2000" b="1" smtClean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Performance </a:t>
            </a:r>
            <a:r>
              <a:rPr lang="en-US" altLang="ko-KR" sz="2000" b="1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= 4.1793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랜덤 샘플링을 통해 추출된 실제값과 예측값을 보면 거의 유사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811016" y="1229782"/>
            <a:ext cx="1642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Modeling</a:t>
            </a:r>
            <a:endParaRPr lang="ko-KR" altLang="en-US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8" y="3298290"/>
            <a:ext cx="3233335" cy="12340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083" y="3298290"/>
            <a:ext cx="4996295" cy="118629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H="1">
            <a:off x="5693821" y="3555430"/>
            <a:ext cx="1444890" cy="23264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4. </a:t>
            </a:r>
            <a:r>
              <a:rPr lang="ko-KR" altLang="en-US"/>
              <a:t>메뉴 정규화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2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18928" y="151459"/>
            <a:ext cx="10333656" cy="6653790"/>
            <a:chOff x="1524000" y="476672"/>
            <a:chExt cx="9323512" cy="60033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476672"/>
              <a:ext cx="9144000" cy="513722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703512" y="1340769"/>
              <a:ext cx="9144000" cy="5139267"/>
            </a:xfrm>
            <a:prstGeom prst="rect">
              <a:avLst/>
            </a:prstGeom>
            <a:solidFill>
              <a:srgbClr val="044471">
                <a:alpha val="40000"/>
              </a:srgbClr>
            </a:solidFill>
            <a:ln>
              <a:noFill/>
            </a:ln>
            <a:effectLst>
              <a:outerShdw blurRad="50800" dist="50800" dir="5400000" algn="ctr" rotWithShape="0">
                <a:srgbClr val="1B204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396225" y="2708920"/>
              <a:ext cx="5399549" cy="916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prstClr val="white"/>
                  </a:solidFill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M HANNA 11yrs old OTF" charset="-127"/>
                  <a:ea typeface="BM HANNA 11yrs old OTF" charset="-127"/>
                  <a:cs typeface="BM HANNA 11yrs old OTF" charset="-127"/>
                </a:rPr>
                <a:t>Conclusion</a:t>
              </a:r>
              <a:endParaRPr lang="ko-KR" altLang="en-US" sz="600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2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31504" y="1352312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295583" y="1374441"/>
            <a:ext cx="5894000" cy="171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일자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(Date) with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순환정규화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식사인원에 대한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Moving Average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날씨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온도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습도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풍속 등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with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표준정규화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메뉴 정규화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865893" y="1333075"/>
            <a:ext cx="12158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Features</a:t>
            </a:r>
            <a:endParaRPr lang="ko-KR" altLang="en-US" sz="16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1504" y="3496846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872657" y="3466070"/>
            <a:ext cx="14229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Performance</a:t>
            </a:r>
            <a:endParaRPr lang="ko-KR" altLang="en-US" sz="16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56692"/>
              </p:ext>
            </p:extLst>
          </p:nvPr>
        </p:nvGraphicFramePr>
        <p:xfrm>
          <a:off x="2013870" y="4005064"/>
          <a:ext cx="8546626" cy="2135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89"/>
                <a:gridCol w="6050330"/>
                <a:gridCol w="1379307"/>
              </a:tblGrid>
              <a:tr h="363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모델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79960" marR="79960" marT="39980" marB="3998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79960" marR="79960" marT="39980" marB="39980" anchor="ctr">
                    <a:solidFill>
                      <a:srgbClr val="0A57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79960" marR="79960" marT="39980" marB="39980" anchor="ctr">
                    <a:solidFill>
                      <a:srgbClr val="0A5789"/>
                    </a:solidFill>
                  </a:tcPr>
                </a:tc>
              </a:tr>
              <a:tr h="33123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/>
                        <a:t>XGBoost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800" dirty="0" smtClean="0"/>
                        <a:t>Baseline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6.6005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</a:tr>
              <a:tr h="3312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800" dirty="0" smtClean="0"/>
                        <a:t>+ </a:t>
                      </a:r>
                      <a:r>
                        <a:rPr lang="en-US" altLang="ko-KR" sz="1800" dirty="0" err="1" smtClean="0"/>
                        <a:t>DateNorm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4.6981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</a:tr>
              <a:tr h="3312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800" dirty="0" smtClean="0"/>
                        <a:t>+ </a:t>
                      </a:r>
                      <a:r>
                        <a:rPr lang="en-US" altLang="ko-KR" sz="1800" dirty="0" err="1" smtClean="0"/>
                        <a:t>DateNorm</a:t>
                      </a:r>
                      <a:r>
                        <a:rPr lang="en-US" altLang="ko-KR" sz="1800" dirty="0" smtClean="0"/>
                        <a:t> +</a:t>
                      </a:r>
                      <a:r>
                        <a:rPr lang="ko-KR" altLang="en-US" sz="1800" dirty="0" smtClean="0"/>
                        <a:t> 식사인원</a:t>
                      </a:r>
                      <a:r>
                        <a:rPr lang="en-US" altLang="ko-KR" sz="1800" dirty="0" smtClean="0"/>
                        <a:t>MA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4.3113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</a:tr>
              <a:tr h="3312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 </a:t>
                      </a:r>
                      <a:r>
                        <a:rPr lang="en-US" altLang="ko-KR" sz="1800" dirty="0" err="1" smtClean="0"/>
                        <a:t>DateNorm</a:t>
                      </a:r>
                      <a:r>
                        <a:rPr lang="en-US" altLang="ko-KR" sz="1800" dirty="0" smtClean="0"/>
                        <a:t> +</a:t>
                      </a:r>
                      <a:r>
                        <a:rPr lang="ko-KR" altLang="en-US" sz="1800" dirty="0" smtClean="0"/>
                        <a:t> 식사인원</a:t>
                      </a:r>
                      <a:r>
                        <a:rPr lang="en-US" altLang="ko-KR" sz="1800" dirty="0" smtClean="0"/>
                        <a:t>MA + Weather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4.2441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</a:tr>
              <a:tr h="3464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 </a:t>
                      </a:r>
                      <a:r>
                        <a:rPr lang="en-US" altLang="ko-KR" sz="1800" dirty="0" err="1" smtClean="0"/>
                        <a:t>DateNorm</a:t>
                      </a:r>
                      <a:r>
                        <a:rPr lang="en-US" altLang="ko-KR" sz="1800" dirty="0" smtClean="0"/>
                        <a:t> +</a:t>
                      </a:r>
                      <a:r>
                        <a:rPr lang="ko-KR" altLang="en-US" sz="1800" dirty="0" smtClean="0"/>
                        <a:t> 식사인원</a:t>
                      </a:r>
                      <a:r>
                        <a:rPr lang="en-US" altLang="ko-KR" sz="1800" dirty="0" smtClean="0"/>
                        <a:t>MA + Weather + </a:t>
                      </a:r>
                      <a:r>
                        <a:rPr lang="en-US" altLang="ko-KR" sz="1800" dirty="0" err="1" smtClean="0"/>
                        <a:t>MenuNorm</a:t>
                      </a:r>
                      <a:endParaRPr lang="ko-KR" altLang="en-US" sz="1800" dirty="0"/>
                    </a:p>
                  </a:txBody>
                  <a:tcPr marL="79960" marR="79960" marT="39980" marB="399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4.1793</a:t>
                      </a:r>
                      <a:endParaRPr lang="ko-KR" altLang="en-US" sz="1800" b="1" dirty="0"/>
                    </a:p>
                  </a:txBody>
                  <a:tcPr marL="79960" marR="79960" marT="39980" marB="39980" anchor="ctr"/>
                </a:tc>
              </a:tr>
            </a:tbl>
          </a:graphicData>
        </a:graphic>
      </p:graphicFrame>
      <p:sp>
        <p:nvSpPr>
          <p:cNvPr id="13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최종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26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31504" y="1186352"/>
            <a:ext cx="68620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236466" y="1163269"/>
            <a:ext cx="84843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메뉴에 대한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Character-level 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임베딩 벡터를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로 사용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딥러닝 모델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(RNN)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을 통한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Sequence Modeling</a:t>
            </a:r>
          </a:p>
          <a:p>
            <a:pPr marL="214313" indent="-214313">
              <a:lnSpc>
                <a:spcPct val="20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식사하는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사람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에 대한 분석</a:t>
            </a: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828553" y="1155576"/>
            <a:ext cx="16060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향후 계획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38074" y="3549427"/>
            <a:ext cx="68620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835123" y="3530190"/>
            <a:ext cx="16060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느낀점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3258050" y="3496844"/>
            <a:ext cx="739173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재미있는 주제로 좋은 연구할 수 있게 해주셔서 감사합니다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</a:t>
            </a:r>
          </a:p>
          <a:p>
            <a:pPr marL="214313" indent="-214313">
              <a:lnSpc>
                <a:spcPct val="30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모델보다 데이터에 주목하자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!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다양한 관점에서 시각화하는 것이 좋은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</a:t>
            </a:r>
            <a:r>
              <a:rPr lang="ko-KR" altLang="en-US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를 찾아내는데 있어 핵심 </a:t>
            </a:r>
            <a:r>
              <a:rPr lang="en-US" altLang="ko-KR" sz="20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!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endParaRPr lang="en-US" altLang="ko-KR" sz="2000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p:sp>
        <p:nvSpPr>
          <p:cNvPr id="15" name="제목 4"/>
          <p:cNvSpPr txBox="1">
            <a:spLocks/>
          </p:cNvSpPr>
          <p:nvPr/>
        </p:nvSpPr>
        <p:spPr>
          <a:xfrm>
            <a:off x="1524000" y="44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향후 계획 및 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502427"/>
            <a:ext cx="12192000" cy="58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4908020"/>
            <a:ext cx="2185170" cy="16388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1524000" y="-27384"/>
            <a:ext cx="9144000" cy="5857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l"/>
            <a:r>
              <a:rPr lang="ko-KR" altLang="en-US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도전 과제 </a:t>
            </a:r>
            <a:r>
              <a:rPr lang="en-US" altLang="ko-KR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#3</a:t>
            </a:r>
            <a:r>
              <a:rPr lang="ko-KR" altLang="en-US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mr-IN" altLang="ko-KR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</a:t>
            </a:r>
            <a:r>
              <a:rPr lang="ko-KR" altLang="en-US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포스코 사내식당 식사인원 예측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36219" y="112291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2732329" y="1111370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문제 정의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3948226" y="1122913"/>
            <a:ext cx="531818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과거의 식사 관련 데이터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인원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메뉴 등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에 기반한 미래의 식사인원 예측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전형적인 회귀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(Regression)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문제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36219" y="3404599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2732329" y="3393056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평가 방식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36219" y="2275298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2732329" y="2263755"/>
            <a:ext cx="121589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제공 데이터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3948226" y="2243378"/>
            <a:ext cx="5318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2003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년부터 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2017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년까지의 관련 데이터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식당 메뉴 및 식사인원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mr-IN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포항지역 날씨 데이터</a:t>
            </a:r>
            <a:r>
              <a:rPr lang="mr-IN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(03~17).</a:t>
            </a:r>
            <a:r>
              <a:rPr lang="mr-IN" altLang="ko-KR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endParaRPr lang="ko-KR" altLang="en-US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상자 25"/>
              <p:cNvSpPr txBox="1"/>
              <p:nvPr/>
            </p:nvSpPr>
            <p:spPr>
              <a:xfrm>
                <a:off x="3948226" y="3404597"/>
                <a:ext cx="5318185" cy="149188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14313" indent="-214313">
                  <a:buFont typeface="Wingdings" charset="2"/>
                  <a:buChar char="§"/>
                </a:pPr>
                <a:r>
                  <a:rPr lang="ko-KR" altLang="en-US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식사인원이 몇 명인지 얼마나 정확하게 맞추었는가</a:t>
                </a:r>
                <a:r>
                  <a:rPr lang="en-US" altLang="ko-KR" dirty="0">
                    <a:solidFill>
                      <a:prstClr val="black"/>
                    </a:solidFill>
                    <a:latin typeface="SeoulNamsan M" charset="-127"/>
                    <a:ea typeface="SeoulNamsan M" charset="-127"/>
                    <a:cs typeface="SeoulNamsan M" charset="-127"/>
                  </a:rPr>
                  <a:t>?</a:t>
                </a:r>
              </a:p>
              <a:p>
                <a:pPr marL="257175" indent="-25717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sz="15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RMSE (Root Mean Square Error) </a:t>
                </a:r>
                <a14:m>
                  <m:oMath xmlns:m="http://schemas.openxmlformats.org/officeDocument/2006/math"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 charset="0"/>
                        <a:ea typeface="SeoulNamsan M" charset="-127"/>
                        <a:cs typeface="SeoulNamsan M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eoulNamsan M" charset="-127"/>
                            <a:cs typeface="SeoulNamsan M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SeoulNamsan M" charset="-127"/>
                                <a:cs typeface="SeoulNamsan M" charset="-127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SeoulNamsan M" charset="-127"/>
                                    <a:cs typeface="SeoulNamsan M" charset="-127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SeoulNamsan M" charset="-127"/>
                                        <a:cs typeface="SeoulNamsan M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𝑝𝑟𝑒𝑑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SeoulNamsan M" charset="-127"/>
                                        <a:cs typeface="SeoulNamsan M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SeoulNamsan M" charset="-127"/>
                                            <a:cs typeface="SeoulNamsan M" charset="-127"/>
                                          </a:rPr>
                                          <m:t>𝑟𝑒𝑎𝑙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i="1" baseline="30000" dirty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SeoulNamsan M" charset="-127"/>
                                    <a:cs typeface="SeoulNamsan M" charset="-127"/>
                                  </a:rPr>
                                  <m:t>2</m:t>
                                </m:r>
                              </m:e>
                            </m:nary>
                          </m:num>
                          <m:den>
                            <m:r>
                              <a:rPr lang="en-US" altLang="ko-KR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SeoulNamsan M" charset="-127"/>
                                <a:cs typeface="SeoulNamsan M" charset="-127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solidFill>
                    <a:prstClr val="black"/>
                  </a:solidFill>
                  <a:latin typeface="SeoulNamsan M" charset="-127"/>
                  <a:ea typeface="SeoulNamsan M" charset="-127"/>
                  <a:cs typeface="SeoulNamsan M" charset="-127"/>
                </a:endParaRPr>
              </a:p>
            </p:txBody>
          </p:sp>
        </mc:Choice>
        <mc:Fallback xmlns="">
          <p:sp>
            <p:nvSpPr>
              <p:cNvPr id="26" name="텍스트 상자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25" y="3404596"/>
                <a:ext cx="5318185" cy="1491883"/>
              </a:xfrm>
              <a:prstGeom prst="rect">
                <a:avLst/>
              </a:prstGeom>
              <a:blipFill rotWithShape="0">
                <a:blip r:embed="rId3"/>
                <a:stretch>
                  <a:fillRect l="-803" t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7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1524000" y="-27384"/>
            <a:ext cx="9144000" cy="5857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l"/>
            <a:r>
              <a:rPr lang="ko-KR" altLang="en-US"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개발 </a:t>
            </a:r>
            <a:r>
              <a:rPr lang="ko-KR" altLang="en-US" sz="32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066558" y="1584343"/>
            <a:ext cx="8061890" cy="3558928"/>
            <a:chOff x="2663527" y="1847876"/>
            <a:chExt cx="6867952" cy="30318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538" y="2801590"/>
              <a:ext cx="3364928" cy="116338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2281" y="2540967"/>
              <a:ext cx="1359198" cy="73170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5819" y="4285376"/>
              <a:ext cx="2298493" cy="472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23" y="4163639"/>
              <a:ext cx="1809092" cy="7160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3527" y="2302266"/>
              <a:ext cx="1990387" cy="4773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3019" y="1847876"/>
              <a:ext cx="1869772" cy="503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6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07223" y="2204864"/>
            <a:ext cx="8777554" cy="2448272"/>
            <a:chOff x="2571816" y="2446020"/>
            <a:chExt cx="7048368" cy="1965960"/>
          </a:xfrm>
        </p:grpSpPr>
        <p:sp>
          <p:nvSpPr>
            <p:cNvPr id="12" name="타원 11"/>
            <p:cNvSpPr/>
            <p:nvPr/>
          </p:nvSpPr>
          <p:spPr>
            <a:xfrm>
              <a:off x="2571816" y="2446020"/>
              <a:ext cx="1965960" cy="1965960"/>
            </a:xfrm>
            <a:prstGeom prst="ellipse">
              <a:avLst/>
            </a:prstGeom>
            <a:gradFill>
              <a:gsLst>
                <a:gs pos="0">
                  <a:srgbClr val="0A5789">
                    <a:lumMod val="95000"/>
                    <a:lumOff val="5000"/>
                  </a:srgbClr>
                </a:gs>
                <a:gs pos="50000">
                  <a:srgbClr val="0A5789"/>
                </a:gs>
                <a:gs pos="100000">
                  <a:srgbClr val="0A5789">
                    <a:lumMod val="95000"/>
                  </a:srgb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prstClr val="white"/>
                  </a:solidFill>
                </a:rPr>
                <a:t>Data Analysis</a:t>
              </a:r>
            </a:p>
            <a:p>
              <a:pPr algn="ctr"/>
              <a:r>
                <a:rPr lang="en-US" altLang="ko-KR" sz="1500" b="1" dirty="0">
                  <a:solidFill>
                    <a:prstClr val="white"/>
                  </a:solidFill>
                </a:rPr>
                <a:t>&amp;</a:t>
              </a:r>
              <a:endParaRPr lang="en-US" altLang="ko-KR" sz="1575" b="1" dirty="0">
                <a:solidFill>
                  <a:prstClr val="white"/>
                </a:solidFill>
              </a:endParaRPr>
            </a:p>
            <a:p>
              <a:pPr algn="ctr"/>
              <a:r>
                <a:rPr lang="en-US" altLang="ko-KR" sz="1575" b="1" dirty="0">
                  <a:solidFill>
                    <a:prstClr val="white"/>
                  </a:solidFill>
                </a:rPr>
                <a:t>Visualization</a:t>
              </a:r>
              <a:endParaRPr lang="ko-KR" altLang="en-US" sz="1575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265952" y="2446020"/>
              <a:ext cx="1965960" cy="1965960"/>
            </a:xfrm>
            <a:prstGeom prst="ellipse">
              <a:avLst/>
            </a:prstGeom>
            <a:gradFill>
              <a:gsLst>
                <a:gs pos="0">
                  <a:srgbClr val="FFC000">
                    <a:lumMod val="95000"/>
                    <a:lumOff val="5000"/>
                  </a:srgbClr>
                </a:gs>
                <a:gs pos="50000">
                  <a:srgbClr val="FFC000"/>
                </a:gs>
                <a:gs pos="99000">
                  <a:srgbClr val="FFC000">
                    <a:lumMod val="90000"/>
                  </a:srgb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Feature</a:t>
              </a:r>
            </a:p>
            <a:p>
              <a:pPr algn="ctr"/>
              <a:r>
                <a:rPr lang="en-US" altLang="ko-KR" sz="1725" b="1" dirty="0">
                  <a:solidFill>
                    <a:prstClr val="white"/>
                  </a:solidFill>
                </a:rPr>
                <a:t>Engineering</a:t>
              </a:r>
              <a:endParaRPr lang="ko-KR" altLang="en-US" sz="1725" b="1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5960088" y="2446020"/>
              <a:ext cx="1965960" cy="1965960"/>
            </a:xfrm>
            <a:prstGeom prst="ellipse">
              <a:avLst/>
            </a:prstGeom>
            <a:gradFill>
              <a:gsLst>
                <a:gs pos="0">
                  <a:srgbClr val="0A5789">
                    <a:lumMod val="95000"/>
                    <a:lumOff val="5000"/>
                  </a:srgbClr>
                </a:gs>
                <a:gs pos="50000">
                  <a:srgbClr val="0A5789"/>
                </a:gs>
                <a:gs pos="100000">
                  <a:srgbClr val="0A5789">
                    <a:lumMod val="95000"/>
                  </a:srgb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Modeling</a:t>
              </a:r>
              <a:endParaRPr lang="ko-KR" altLang="en-US" sz="1575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654224" y="2446020"/>
              <a:ext cx="1965960" cy="1965960"/>
            </a:xfrm>
            <a:prstGeom prst="ellipse">
              <a:avLst/>
            </a:prstGeom>
            <a:gradFill>
              <a:gsLst>
                <a:gs pos="0">
                  <a:srgbClr val="FFC000">
                    <a:lumMod val="95000"/>
                    <a:lumOff val="5000"/>
                  </a:srgbClr>
                </a:gs>
                <a:gs pos="50000">
                  <a:srgbClr val="FFC000"/>
                </a:gs>
                <a:gs pos="100000">
                  <a:srgbClr val="FFC000">
                    <a:lumMod val="90000"/>
                  </a:srgb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Training</a:t>
              </a:r>
            </a:p>
            <a:p>
              <a:pPr algn="ctr"/>
              <a:r>
                <a:rPr lang="en-US" altLang="ko-KR" sz="1500" b="1" dirty="0">
                  <a:solidFill>
                    <a:prstClr val="white"/>
                  </a:solidFill>
                </a:rPr>
                <a:t>&amp;</a:t>
              </a:r>
              <a:endParaRPr lang="en-US" altLang="ko-KR" b="1" dirty="0">
                <a:solidFill>
                  <a:prstClr val="white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Evaluation</a:t>
              </a:r>
            </a:p>
          </p:txBody>
        </p:sp>
        <p:sp>
          <p:nvSpPr>
            <p:cNvPr id="16" name="삼각형 15"/>
            <p:cNvSpPr/>
            <p:nvPr/>
          </p:nvSpPr>
          <p:spPr>
            <a:xfrm rot="5400000">
              <a:off x="4315481" y="3352878"/>
              <a:ext cx="176609" cy="152249"/>
            </a:xfrm>
            <a:prstGeom prst="triangle">
              <a:avLst/>
            </a:prstGeom>
            <a:solidFill>
              <a:srgbClr val="0A578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5" b="1">
                <a:solidFill>
                  <a:prstClr val="white"/>
                </a:solidFill>
              </a:endParaRPr>
            </a:p>
          </p:txBody>
        </p:sp>
        <p:sp>
          <p:nvSpPr>
            <p:cNvPr id="17" name="삼각형 16"/>
            <p:cNvSpPr/>
            <p:nvPr/>
          </p:nvSpPr>
          <p:spPr>
            <a:xfrm rot="5400000">
              <a:off x="6009618" y="3352878"/>
              <a:ext cx="176609" cy="152249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5" b="1">
                <a:solidFill>
                  <a:prstClr val="white"/>
                </a:solidFill>
              </a:endParaRPr>
            </a:p>
          </p:txBody>
        </p:sp>
        <p:sp>
          <p:nvSpPr>
            <p:cNvPr id="18" name="삼각형 17"/>
            <p:cNvSpPr/>
            <p:nvPr/>
          </p:nvSpPr>
          <p:spPr>
            <a:xfrm rot="5400000">
              <a:off x="7697720" y="3352877"/>
              <a:ext cx="176609" cy="152249"/>
            </a:xfrm>
            <a:prstGeom prst="triangle">
              <a:avLst/>
            </a:prstGeom>
            <a:solidFill>
              <a:srgbClr val="0A578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5" b="1">
                <a:solidFill>
                  <a:prstClr val="white"/>
                </a:solidFill>
              </a:endParaRPr>
            </a:p>
          </p:txBody>
        </p:sp>
      </p:grpSp>
      <p:sp>
        <p:nvSpPr>
          <p:cNvPr id="10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문제 해결 절차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66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61484"/>
            <a:ext cx="12192000" cy="5139267"/>
          </a:xfrm>
          <a:prstGeom prst="rect">
            <a:avLst/>
          </a:prstGeom>
          <a:solidFill>
            <a:srgbClr val="044471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1804947" y="1546547"/>
            <a:ext cx="539954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95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Data Analysis &amp;</a:t>
            </a:r>
          </a:p>
          <a:p>
            <a:r>
              <a:rPr lang="en-US" altLang="ko-KR" sz="495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M HANNA 11yrs old OTF" charset="-127"/>
                <a:ea typeface="BM HANNA 11yrs old OTF" charset="-127"/>
                <a:cs typeface="BM HANNA 11yrs old OTF" charset="-127"/>
              </a:rPr>
              <a:t>Visualization</a:t>
            </a:r>
            <a:endParaRPr lang="ko-KR" altLang="en-US" sz="4950" b="1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M HANNA 11yrs old OTF" charset="-127"/>
              <a:ea typeface="BM HANNA 11yrs old OTF" charset="-127"/>
              <a:cs typeface="BM HANNA 11yrs old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5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03512" y="966855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847528" y="955313"/>
            <a:ext cx="158417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데이터 클렌징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3461785" y="922397"/>
            <a:ext cx="53181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Raw Data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를 정제하는 작업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식당 메뉴 및 식사인원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파일의 시트 별 테이블 조인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(join)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이름 및 식사명 통합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49" y="3041160"/>
            <a:ext cx="3942049" cy="202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64" y="3041160"/>
            <a:ext cx="1489806" cy="202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텍스트 상자 3"/>
          <p:cNvSpPr txBox="1"/>
          <p:nvPr/>
        </p:nvSpPr>
        <p:spPr>
          <a:xfrm>
            <a:off x="2896118" y="5217902"/>
            <a:ext cx="17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Sheet 1. </a:t>
            </a:r>
            <a:r>
              <a:rPr lang="ko-KR" altLang="en-US" dirty="0">
                <a:solidFill>
                  <a:prstClr val="black"/>
                </a:solidFill>
              </a:rPr>
              <a:t>메뉴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144614" y="5217903"/>
            <a:ext cx="174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</a:rPr>
              <a:t>Sheet 2. </a:t>
            </a:r>
            <a:r>
              <a:rPr lang="ko-KR" altLang="en-US" dirty="0">
                <a:solidFill>
                  <a:prstClr val="black"/>
                </a:solidFill>
              </a:rPr>
              <a:t>식사인원</a:t>
            </a:r>
          </a:p>
        </p:txBody>
      </p:sp>
      <p:sp>
        <p:nvSpPr>
          <p:cNvPr id="9" name="십자형[C] 8"/>
          <p:cNvSpPr/>
          <p:nvPr/>
        </p:nvSpPr>
        <p:spPr>
          <a:xfrm>
            <a:off x="5869358" y="3910957"/>
            <a:ext cx="278042" cy="278042"/>
          </a:xfrm>
          <a:prstGeom prst="plus">
            <a:avLst>
              <a:gd name="adj" fmla="val 3653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7991936" y="3041161"/>
            <a:ext cx="2424545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식사명의 종류 통합*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아침식사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 아침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아침식사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  아침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점심식사  점심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일반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)</a:t>
            </a: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점심식사  점심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양식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)</a:t>
            </a:r>
          </a:p>
          <a:p>
            <a:pPr marL="214313" indent="-214313">
              <a:buFont typeface="Wingdings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저녁식사  저녁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  <a:p>
            <a:pPr algn="r"/>
            <a:r>
              <a:rPr lang="ko-KR" altLang="en-US" sz="105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  <a:sym typeface="Wingdings"/>
              </a:rPr>
              <a:t>* 결과 양식 참고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  <a:sym typeface="Wingdings"/>
            </a:endParaRP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47528" y="1196753"/>
            <a:ext cx="54716" cy="300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991544" y="1196753"/>
            <a:ext cx="142292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500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데이터 클렌징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3791745" y="1124745"/>
            <a:ext cx="53181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Raw Data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를 정제하는 작업</a:t>
            </a:r>
            <a:endParaRPr lang="en-US" altLang="ko-KR" dirty="0">
              <a:solidFill>
                <a:prstClr val="black"/>
              </a:solidFill>
              <a:latin typeface="SeoulNamsan M" charset="-127"/>
              <a:ea typeface="SeoulNamsan M" charset="-127"/>
              <a:cs typeface="SeoulNamsan M" charset="-127"/>
            </a:endParaRP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식당 메뉴 및 식사인원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.</a:t>
            </a:r>
            <a:r>
              <a:rPr lang="en-US" altLang="ko-KR" dirty="0" err="1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xlsx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 파일의 시트 별 테이블 조인</a:t>
            </a: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(join)</a:t>
            </a:r>
          </a:p>
          <a:p>
            <a:pPr marL="214313" indent="-214313">
              <a:lnSpc>
                <a:spcPct val="150000"/>
              </a:lnSpc>
              <a:buFont typeface="Wingdings" charset="2"/>
              <a:buChar char="§"/>
            </a:pPr>
            <a:r>
              <a:rPr lang="en-US" altLang="ko-KR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Feature </a:t>
            </a:r>
            <a:r>
              <a:rPr lang="ko-KR" altLang="en-US" dirty="0">
                <a:solidFill>
                  <a:prstClr val="black"/>
                </a:solidFill>
                <a:latin typeface="SeoulNamsan M" charset="-127"/>
                <a:ea typeface="SeoulNamsan M" charset="-127"/>
                <a:cs typeface="SeoulNamsan M" charset="-127"/>
              </a:rPr>
              <a:t>이름 및 식사명 통합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93" y="3253867"/>
            <a:ext cx="5889614" cy="269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4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89" y="1987899"/>
            <a:ext cx="4245642" cy="31937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83" y="1923342"/>
            <a:ext cx="3258379" cy="3193708"/>
          </a:xfrm>
          <a:prstGeom prst="rect">
            <a:avLst/>
          </a:prstGeom>
        </p:spPr>
      </p:pic>
      <p:sp>
        <p:nvSpPr>
          <p:cNvPr id="5" name="제목 4"/>
          <p:cNvSpPr txBox="1">
            <a:spLocks/>
          </p:cNvSpPr>
          <p:nvPr/>
        </p:nvSpPr>
        <p:spPr>
          <a:xfrm>
            <a:off x="1524000" y="-273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 데이터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1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포스코 템플릿 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72000" tIns="72000" rIns="72000" bIns="72000" rtlCol="0" anchor="ctr">
        <a:normAutofit/>
      </a:bodyPr>
      <a:lstStyle>
        <a:defPPr algn="ctr" latinLnBrk="0">
          <a:lnSpc>
            <a:spcPct val="130000"/>
          </a:lnSpc>
          <a:defRPr sz="140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lIns="0" tIns="0" rIns="0" bIns="0" rtlCol="0" anchor="ctr">
        <a:spAutoFit/>
      </a:bodyPr>
      <a:lstStyle>
        <a:defPPr latinLnBrk="0">
          <a:lnSpc>
            <a:spcPct val="130000"/>
          </a:lnSpc>
          <a:defRPr sz="1400" smtClean="0">
            <a:ln w="9525" cmpd="sng">
              <a:noFill/>
              <a:prstDash val="solid"/>
            </a:ln>
            <a:solidFill>
              <a:sysClr val="windowText" lastClr="000000"/>
            </a:solidFill>
            <a:latin typeface="+mn-lt"/>
            <a:ea typeface="+mn-ea"/>
            <a:sym typeface="Wingdings" pitchFamily="2" charset="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포스코 템플릿 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72000" tIns="72000" rIns="72000" bIns="72000" rtlCol="0" anchor="ctr">
        <a:normAutofit/>
      </a:bodyPr>
      <a:lstStyle>
        <a:defPPr algn="ctr" latinLnBrk="0">
          <a:lnSpc>
            <a:spcPct val="130000"/>
          </a:lnSpc>
          <a:defRPr sz="140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lIns="0" tIns="0" rIns="0" bIns="0" rtlCol="0" anchor="ctr">
        <a:spAutoFit/>
      </a:bodyPr>
      <a:lstStyle>
        <a:defPPr latinLnBrk="0">
          <a:lnSpc>
            <a:spcPct val="130000"/>
          </a:lnSpc>
          <a:defRPr sz="1400" smtClean="0">
            <a:ln w="9525" cmpd="sng">
              <a:noFill/>
              <a:prstDash val="solid"/>
            </a:ln>
            <a:solidFill>
              <a:sysClr val="windowText" lastClr="000000"/>
            </a:solidFill>
            <a:latin typeface="+mn-lt"/>
            <a:ea typeface="+mn-ea"/>
            <a:sym typeface="Wingdings" pitchFamily="2" charset="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테마1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4C061FAE-6B68-4DDD-9949-8F3F93978A46}" vid="{0F9E1652-17DA-40B5-9F6C-DDA2706CDD48}"/>
    </a:ext>
  </a:extLst>
</a:theme>
</file>

<file path=ppt/theme/theme4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포스코 템플릿 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72000" tIns="72000" rIns="72000" bIns="72000" rtlCol="0" anchor="ctr">
        <a:normAutofit/>
      </a:bodyPr>
      <a:lstStyle>
        <a:defPPr algn="ctr" latinLnBrk="0">
          <a:lnSpc>
            <a:spcPct val="130000"/>
          </a:lnSpc>
          <a:defRPr sz="140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lIns="0" tIns="0" rIns="0" bIns="0" rtlCol="0" anchor="ctr">
        <a:spAutoFit/>
      </a:bodyPr>
      <a:lstStyle>
        <a:defPPr latinLnBrk="0">
          <a:lnSpc>
            <a:spcPct val="130000"/>
          </a:lnSpc>
          <a:defRPr sz="1400" smtClean="0">
            <a:ln w="9525" cmpd="sng">
              <a:noFill/>
              <a:prstDash val="solid"/>
            </a:ln>
            <a:solidFill>
              <a:sysClr val="windowText" lastClr="000000"/>
            </a:solidFill>
            <a:latin typeface="+mn-lt"/>
            <a:ea typeface="+mn-ea"/>
            <a:sym typeface="Wingdings" pitchFamily="2" charset="2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테마1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4C061FAE-6B68-4DDD-9949-8F3F93978A46}" vid="{0F9E1652-17DA-40B5-9F6C-DDA2706CDD48}"/>
    </a:ext>
  </a:extLst>
</a:theme>
</file>

<file path=ppt/theme/theme7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17567</TotalTime>
  <Words>1291</Words>
  <Application>Microsoft Office PowerPoint</Application>
  <PresentationFormat>와이드스크린</PresentationFormat>
  <Paragraphs>423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28</vt:i4>
      </vt:variant>
    </vt:vector>
  </HeadingPairs>
  <TitlesOfParts>
    <vt:vector size="52" baseType="lpstr">
      <vt:lpstr>BM HANNA 11yrs old OTF</vt:lpstr>
      <vt:lpstr>HY견고딕</vt:lpstr>
      <vt:lpstr>HY울릉도M</vt:lpstr>
      <vt:lpstr>HY헤드라인M</vt:lpstr>
      <vt:lpstr>SeoulNamsan M</vt:lpstr>
      <vt:lpstr>굴림</vt:lpstr>
      <vt:lpstr>나눔고딕</vt:lpstr>
      <vt:lpstr>돋움</vt:lpstr>
      <vt:lpstr>맑은 고딕</vt:lpstr>
      <vt:lpstr>제주고딕</vt:lpstr>
      <vt:lpstr>Arial</vt:lpstr>
      <vt:lpstr>Calibri</vt:lpstr>
      <vt:lpstr>Cambria Math</vt:lpstr>
      <vt:lpstr>Mangal</vt:lpstr>
      <vt:lpstr>Times New Roman</vt:lpstr>
      <vt:lpstr>Wingdings</vt:lpstr>
      <vt:lpstr>Wingdings 2</vt:lpstr>
      <vt:lpstr>포스코 템플릿 C</vt:lpstr>
      <vt:lpstr>1_포스코 템플릿 C</vt:lpstr>
      <vt:lpstr>테마1</vt:lpstr>
      <vt:lpstr>1_기본 디자인</vt:lpstr>
      <vt:lpstr>2_포스코 템플릿 C</vt:lpstr>
      <vt:lpstr>1_테마1</vt:lpstr>
      <vt:lpstr>2_Office 테마</vt:lpstr>
      <vt:lpstr>PowerPoint 프레젠테이션</vt:lpstr>
      <vt:lpstr>PowerPoint 프레젠테이션</vt:lpstr>
      <vt:lpstr>도전 과제 #3 – 포스코 사내식당 식사인원 예측</vt:lpstr>
      <vt:lpstr> 개발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일자 관련 Feature Engineering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POSCO_공식템플릿_50주년</dc:title>
  <dc:creator>skim0103</dc:creator>
  <cp:lastModifiedBy>POSCOUSER</cp:lastModifiedBy>
  <cp:revision>3261</cp:revision>
  <cp:lastPrinted>2018-09-18T05:23:25Z</cp:lastPrinted>
  <dcterms:created xsi:type="dcterms:W3CDTF">2009-07-26T11:03:25Z</dcterms:created>
  <dcterms:modified xsi:type="dcterms:W3CDTF">2018-09-18T07:11:25Z</dcterms:modified>
</cp:coreProperties>
</file>